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4"/>
  </p:sldMasterIdLst>
  <p:notesMasterIdLst>
    <p:notesMasterId r:id="rId31"/>
  </p:notesMasterIdLst>
  <p:handoutMasterIdLst>
    <p:handoutMasterId r:id="rId32"/>
  </p:handoutMasterIdLst>
  <p:sldIdLst>
    <p:sldId id="410" r:id="rId5"/>
    <p:sldId id="525" r:id="rId6"/>
    <p:sldId id="532" r:id="rId7"/>
    <p:sldId id="522" r:id="rId8"/>
    <p:sldId id="527" r:id="rId9"/>
    <p:sldId id="528" r:id="rId10"/>
    <p:sldId id="530" r:id="rId11"/>
    <p:sldId id="545" r:id="rId12"/>
    <p:sldId id="426" r:id="rId13"/>
    <p:sldId id="520" r:id="rId14"/>
    <p:sldId id="540" r:id="rId15"/>
    <p:sldId id="539" r:id="rId16"/>
    <p:sldId id="531" r:id="rId17"/>
    <p:sldId id="533" r:id="rId18"/>
    <p:sldId id="429" r:id="rId19"/>
    <p:sldId id="534" r:id="rId20"/>
    <p:sldId id="535" r:id="rId21"/>
    <p:sldId id="536" r:id="rId22"/>
    <p:sldId id="537" r:id="rId23"/>
    <p:sldId id="538" r:id="rId24"/>
    <p:sldId id="546" r:id="rId25"/>
    <p:sldId id="524" r:id="rId26"/>
    <p:sldId id="542" r:id="rId27"/>
    <p:sldId id="544" r:id="rId28"/>
    <p:sldId id="424" r:id="rId29"/>
    <p:sldId id="398" r:id="rId30"/>
  </p:sldIdLst>
  <p:sldSz cx="12192000" cy="6858000"/>
  <p:notesSz cx="6858000" cy="9144000"/>
  <p:defaultTextStyle>
    <a:defPPr rtl="0">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3447" autoAdjust="0"/>
  </p:normalViewPr>
  <p:slideViewPr>
    <p:cSldViewPr snapToGrid="0">
      <p:cViewPr varScale="1">
        <p:scale>
          <a:sx n="59" d="100"/>
          <a:sy n="59" d="100"/>
        </p:scale>
        <p:origin x="964" y="5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howGuides="1">
      <p:cViewPr varScale="1">
        <p:scale>
          <a:sx n="97" d="100"/>
          <a:sy n="97" d="100"/>
        </p:scale>
        <p:origin x="286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38"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7C8EA3-4E4F-48BE-A465-BBCF368366F9}" type="doc">
      <dgm:prSet loTypeId="urn:microsoft.com/office/officeart/2005/8/layout/list1" loCatId="list" qsTypeId="urn:microsoft.com/office/officeart/2005/8/quickstyle/simple4" qsCatId="simple" csTypeId="urn:microsoft.com/office/officeart/2005/8/colors/accent3_2" csCatId="accent3" phldr="1"/>
      <dgm:spPr/>
      <dgm:t>
        <a:bodyPr/>
        <a:lstStyle/>
        <a:p>
          <a:endParaRPr lang="en-US"/>
        </a:p>
      </dgm:t>
    </dgm:pt>
    <dgm:pt modelId="{4A3D6064-B18A-468D-BA7E-F9426B8A5FAF}">
      <dgm:prSet custT="1"/>
      <dgm:spPr/>
      <dgm:t>
        <a:bodyPr/>
        <a:lstStyle/>
        <a:p>
          <a:pPr>
            <a:lnSpc>
              <a:spcPct val="100000"/>
            </a:lnSpc>
          </a:pPr>
          <a:r>
            <a:rPr lang="es-ES" sz="2000" b="1"/>
            <a:t>Funciones de los intermediarios:</a:t>
          </a:r>
          <a:endParaRPr lang="en-US" sz="2000"/>
        </a:p>
      </dgm:t>
    </dgm:pt>
    <dgm:pt modelId="{DAE5A1DF-80CE-4C65-BCCE-577C2AB0808F}" type="parTrans" cxnId="{30C36F75-4FF6-44A0-AD02-FCF913949FE7}">
      <dgm:prSet/>
      <dgm:spPr/>
      <dgm:t>
        <a:bodyPr/>
        <a:lstStyle/>
        <a:p>
          <a:endParaRPr lang="en-US" sz="3200"/>
        </a:p>
      </dgm:t>
    </dgm:pt>
    <dgm:pt modelId="{87AF4C17-3B96-4E2A-AFE0-76C7CDE46627}" type="sibTrans" cxnId="{30C36F75-4FF6-44A0-AD02-FCF913949FE7}">
      <dgm:prSet/>
      <dgm:spPr/>
      <dgm:t>
        <a:bodyPr/>
        <a:lstStyle/>
        <a:p>
          <a:endParaRPr lang="en-US" sz="3200"/>
        </a:p>
      </dgm:t>
    </dgm:pt>
    <dgm:pt modelId="{7A0097E8-116F-458A-A28F-76880DF4F317}">
      <dgm:prSet custT="1"/>
      <dgm:spPr/>
      <dgm:t>
        <a:bodyPr/>
        <a:lstStyle/>
        <a:p>
          <a:pPr>
            <a:lnSpc>
              <a:spcPct val="100000"/>
            </a:lnSpc>
          </a:pPr>
          <a:r>
            <a:rPr lang="es-ES" sz="2000" b="1" dirty="0"/>
            <a:t>Selección de canales adecuados: </a:t>
          </a:r>
          <a:r>
            <a:rPr lang="es-ES" sz="2000" dirty="0"/>
            <a:t>Considerar factores como:</a:t>
          </a:r>
          <a:endParaRPr lang="en-US" sz="2000" dirty="0"/>
        </a:p>
      </dgm:t>
    </dgm:pt>
    <dgm:pt modelId="{C590E8A2-EC0C-45BF-9AD2-9FE51C633AAC}" type="parTrans" cxnId="{E5FFACF0-1E30-45F5-89E1-DCB6699F25F7}">
      <dgm:prSet/>
      <dgm:spPr/>
      <dgm:t>
        <a:bodyPr/>
        <a:lstStyle/>
        <a:p>
          <a:endParaRPr lang="en-US" sz="3200"/>
        </a:p>
      </dgm:t>
    </dgm:pt>
    <dgm:pt modelId="{7CA9D240-5D96-41DB-A7E8-45EED8E75D31}" type="sibTrans" cxnId="{E5FFACF0-1E30-45F5-89E1-DCB6699F25F7}">
      <dgm:prSet/>
      <dgm:spPr/>
      <dgm:t>
        <a:bodyPr/>
        <a:lstStyle/>
        <a:p>
          <a:endParaRPr lang="en-US" sz="3200"/>
        </a:p>
      </dgm:t>
    </dgm:pt>
    <dgm:pt modelId="{54E4D294-38EF-447B-B953-8C202F5E54E8}">
      <dgm:prSet custT="1"/>
      <dgm:spPr/>
      <dgm:t>
        <a:bodyPr/>
        <a:lstStyle/>
        <a:p>
          <a:pPr>
            <a:lnSpc>
              <a:spcPct val="100000"/>
            </a:lnSpc>
          </a:pPr>
          <a:r>
            <a:rPr lang="es-ES" sz="2000" dirty="0"/>
            <a:t>El tipo de producto, mercado objetivo, cobertura geográfica, costos.</a:t>
          </a:r>
          <a:endParaRPr lang="en-US" sz="2000" dirty="0"/>
        </a:p>
      </dgm:t>
    </dgm:pt>
    <dgm:pt modelId="{F126AC0B-E75A-4216-9E9F-758C7B3FF1D0}" type="parTrans" cxnId="{C3463B1D-FDCB-4A41-A53B-5B32A1560E35}">
      <dgm:prSet/>
      <dgm:spPr/>
      <dgm:t>
        <a:bodyPr/>
        <a:lstStyle/>
        <a:p>
          <a:endParaRPr lang="en-US" sz="3200"/>
        </a:p>
      </dgm:t>
    </dgm:pt>
    <dgm:pt modelId="{C7C358AD-31EE-45EA-9D0B-20B8390B3BED}" type="sibTrans" cxnId="{C3463B1D-FDCB-4A41-A53B-5B32A1560E35}">
      <dgm:prSet/>
      <dgm:spPr/>
      <dgm:t>
        <a:bodyPr/>
        <a:lstStyle/>
        <a:p>
          <a:endParaRPr lang="en-US" sz="3200"/>
        </a:p>
      </dgm:t>
    </dgm:pt>
    <dgm:pt modelId="{1BC468BA-951D-4679-A799-95065FE83A19}">
      <dgm:prSet custT="1"/>
      <dgm:spPr/>
      <dgm:t>
        <a:bodyPr/>
        <a:lstStyle/>
        <a:p>
          <a:pPr>
            <a:lnSpc>
              <a:spcPct val="100000"/>
            </a:lnSpc>
          </a:pPr>
          <a:r>
            <a:rPr lang="es-ES" sz="2000" dirty="0"/>
            <a:t>Ayudan a que mis productos lleguen a más mercados.</a:t>
          </a:r>
          <a:endParaRPr lang="en-US" sz="2000" dirty="0"/>
        </a:p>
      </dgm:t>
    </dgm:pt>
    <dgm:pt modelId="{59C42628-5890-4A12-8736-D4A9381A3F75}" type="sibTrans" cxnId="{EE0FA35C-C3CC-467E-B899-259A6E092503}">
      <dgm:prSet/>
      <dgm:spPr/>
      <dgm:t>
        <a:bodyPr/>
        <a:lstStyle/>
        <a:p>
          <a:endParaRPr lang="en-US" sz="3200"/>
        </a:p>
      </dgm:t>
    </dgm:pt>
    <dgm:pt modelId="{C29D6CDF-C92B-43E9-B92C-356B2BE645CC}" type="parTrans" cxnId="{EE0FA35C-C3CC-467E-B899-259A6E092503}">
      <dgm:prSet/>
      <dgm:spPr/>
      <dgm:t>
        <a:bodyPr/>
        <a:lstStyle/>
        <a:p>
          <a:endParaRPr lang="en-US" sz="3200"/>
        </a:p>
      </dgm:t>
    </dgm:pt>
    <dgm:pt modelId="{B20269A6-CC86-4CE3-A9C6-6F051834404F}">
      <dgm:prSet custT="1"/>
      <dgm:spPr/>
      <dgm:t>
        <a:bodyPr/>
        <a:lstStyle/>
        <a:p>
          <a:pPr>
            <a:lnSpc>
              <a:spcPct val="100000"/>
            </a:lnSpc>
          </a:pPr>
          <a:r>
            <a:rPr lang="es-ES" sz="2000" dirty="0"/>
            <a:t>Almacenan mis  productos y tienen disponibilidad inmediata.</a:t>
          </a:r>
          <a:endParaRPr lang="en-US" sz="2000" dirty="0"/>
        </a:p>
      </dgm:t>
    </dgm:pt>
    <dgm:pt modelId="{38812EEC-B02C-48A3-A120-72752B74B58C}" type="sibTrans" cxnId="{2184AC47-EDDD-47DD-98C4-5CEC9C6D82C1}">
      <dgm:prSet/>
      <dgm:spPr/>
      <dgm:t>
        <a:bodyPr/>
        <a:lstStyle/>
        <a:p>
          <a:endParaRPr lang="en-US" sz="3200"/>
        </a:p>
      </dgm:t>
    </dgm:pt>
    <dgm:pt modelId="{30DD4C5C-80A3-434C-8602-6D7B1B5DA5B7}" type="parTrans" cxnId="{2184AC47-EDDD-47DD-98C4-5CEC9C6D82C1}">
      <dgm:prSet/>
      <dgm:spPr/>
      <dgm:t>
        <a:bodyPr/>
        <a:lstStyle/>
        <a:p>
          <a:endParaRPr lang="en-US" sz="3200"/>
        </a:p>
      </dgm:t>
    </dgm:pt>
    <dgm:pt modelId="{4217DBF7-D636-447F-996A-395E9AD32D7B}">
      <dgm:prSet custT="1"/>
      <dgm:spPr/>
      <dgm:t>
        <a:bodyPr/>
        <a:lstStyle/>
        <a:p>
          <a:pPr>
            <a:lnSpc>
              <a:spcPct val="100000"/>
            </a:lnSpc>
          </a:pPr>
          <a:r>
            <a:rPr lang="en-US" sz="2000" dirty="0" err="1"/>
            <a:t>Venden</a:t>
          </a:r>
          <a:r>
            <a:rPr lang="en-US" sz="2000" dirty="0"/>
            <a:t> </a:t>
          </a:r>
          <a:r>
            <a:rPr lang="en-US" sz="2000" dirty="0" err="1"/>
            <a:t>directamente</a:t>
          </a:r>
          <a:r>
            <a:rPr lang="en-US" sz="2000" dirty="0"/>
            <a:t> al </a:t>
          </a:r>
          <a:r>
            <a:rPr lang="en-US" sz="2000" dirty="0" err="1"/>
            <a:t>consumidor</a:t>
          </a:r>
          <a:r>
            <a:rPr lang="en-US" sz="2000" dirty="0"/>
            <a:t>.</a:t>
          </a:r>
        </a:p>
      </dgm:t>
    </dgm:pt>
    <dgm:pt modelId="{78BB24DC-184F-413D-A6B8-0BEEA3E8D722}" type="sibTrans" cxnId="{96923954-B324-4ED6-9E62-AB3FD4235E6A}">
      <dgm:prSet/>
      <dgm:spPr/>
      <dgm:t>
        <a:bodyPr/>
        <a:lstStyle/>
        <a:p>
          <a:endParaRPr lang="en-US" sz="3200"/>
        </a:p>
      </dgm:t>
    </dgm:pt>
    <dgm:pt modelId="{0C9EBFCE-60F5-4543-856E-45CDC651B98D}" type="parTrans" cxnId="{96923954-B324-4ED6-9E62-AB3FD4235E6A}">
      <dgm:prSet/>
      <dgm:spPr/>
      <dgm:t>
        <a:bodyPr/>
        <a:lstStyle/>
        <a:p>
          <a:endParaRPr lang="en-US" sz="3200"/>
        </a:p>
      </dgm:t>
    </dgm:pt>
    <dgm:pt modelId="{2FD82694-8EED-43DC-815B-6203FDBB843B}">
      <dgm:prSet custT="1"/>
      <dgm:spPr/>
      <dgm:t>
        <a:bodyPr/>
        <a:lstStyle/>
        <a:p>
          <a:pPr>
            <a:lnSpc>
              <a:spcPct val="100000"/>
            </a:lnSpc>
          </a:pPr>
          <a:r>
            <a:rPr lang="en-US" sz="2000" dirty="0" err="1"/>
            <a:t>Ayudan</a:t>
          </a:r>
          <a:r>
            <a:rPr lang="en-US" sz="2000" dirty="0"/>
            <a:t> </a:t>
          </a:r>
          <a:r>
            <a:rPr lang="en-US" sz="2000" dirty="0" err="1"/>
            <a:t>en</a:t>
          </a:r>
          <a:r>
            <a:rPr lang="en-US" sz="2000" dirty="0"/>
            <a:t> la </a:t>
          </a:r>
          <a:r>
            <a:rPr lang="en-US" sz="2000" dirty="0" err="1"/>
            <a:t>promoción</a:t>
          </a:r>
          <a:r>
            <a:rPr lang="en-US" sz="2000" dirty="0"/>
            <a:t> de </a:t>
          </a:r>
          <a:r>
            <a:rPr lang="en-US" sz="2000" dirty="0" err="1"/>
            <a:t>productos</a:t>
          </a:r>
          <a:r>
            <a:rPr lang="en-US" sz="2000" dirty="0"/>
            <a:t> a </a:t>
          </a:r>
          <a:r>
            <a:rPr lang="en-US" sz="2000" dirty="0" err="1"/>
            <a:t>través</a:t>
          </a:r>
          <a:r>
            <a:rPr lang="en-US" sz="2000" dirty="0"/>
            <a:t> de </a:t>
          </a:r>
          <a:r>
            <a:rPr lang="en-US" sz="2000" dirty="0" err="1"/>
            <a:t>publicidad</a:t>
          </a:r>
          <a:r>
            <a:rPr lang="en-US" sz="2000" dirty="0"/>
            <a:t> y </a:t>
          </a:r>
          <a:r>
            <a:rPr lang="en-US" sz="2000" dirty="0" err="1"/>
            <a:t>descuentos</a:t>
          </a:r>
          <a:r>
            <a:rPr lang="en-US" sz="2000" dirty="0"/>
            <a:t>.</a:t>
          </a:r>
        </a:p>
      </dgm:t>
    </dgm:pt>
    <dgm:pt modelId="{3431AA31-EC67-42AC-A115-437A1630113F}" type="parTrans" cxnId="{83D5C343-1D7B-49D7-8922-D52499B20010}">
      <dgm:prSet/>
      <dgm:spPr/>
      <dgm:t>
        <a:bodyPr/>
        <a:lstStyle/>
        <a:p>
          <a:endParaRPr lang="es-PE"/>
        </a:p>
      </dgm:t>
    </dgm:pt>
    <dgm:pt modelId="{CD18E94D-FAE5-49F8-846A-00A684355CDF}" type="sibTrans" cxnId="{83D5C343-1D7B-49D7-8922-D52499B20010}">
      <dgm:prSet/>
      <dgm:spPr/>
      <dgm:t>
        <a:bodyPr/>
        <a:lstStyle/>
        <a:p>
          <a:endParaRPr lang="es-PE"/>
        </a:p>
      </dgm:t>
    </dgm:pt>
    <dgm:pt modelId="{38841E9F-EAEB-4132-AB20-5EDA77DEB306}">
      <dgm:prSet custT="1"/>
      <dgm:spPr/>
      <dgm:t>
        <a:bodyPr/>
        <a:lstStyle/>
        <a:p>
          <a:pPr>
            <a:lnSpc>
              <a:spcPct val="100000"/>
            </a:lnSpc>
          </a:pPr>
          <a:r>
            <a:rPr lang="es-ES" sz="2000" dirty="0"/>
            <a:t>Dan atención al cliente después de la venta.</a:t>
          </a:r>
          <a:endParaRPr lang="en-US" sz="2000" dirty="0"/>
        </a:p>
      </dgm:t>
    </dgm:pt>
    <dgm:pt modelId="{4486814D-F1E6-4DA6-A707-D4641338FF63}" type="parTrans" cxnId="{D8D0BC85-C878-4369-BB39-FDBD3C9155E8}">
      <dgm:prSet/>
      <dgm:spPr/>
      <dgm:t>
        <a:bodyPr/>
        <a:lstStyle/>
        <a:p>
          <a:endParaRPr lang="es-PE"/>
        </a:p>
      </dgm:t>
    </dgm:pt>
    <dgm:pt modelId="{92AD987D-8891-4565-A4E3-33E5E96CEC71}" type="sibTrans" cxnId="{D8D0BC85-C878-4369-BB39-FDBD3C9155E8}">
      <dgm:prSet/>
      <dgm:spPr/>
      <dgm:t>
        <a:bodyPr/>
        <a:lstStyle/>
        <a:p>
          <a:endParaRPr lang="es-PE"/>
        </a:p>
      </dgm:t>
    </dgm:pt>
    <dgm:pt modelId="{67F08D99-163E-4D02-ABAB-4AD3E786D3BA}" type="pres">
      <dgm:prSet presAssocID="{CD7C8EA3-4E4F-48BE-A465-BBCF368366F9}" presName="linear" presStyleCnt="0">
        <dgm:presLayoutVars>
          <dgm:dir/>
          <dgm:animLvl val="lvl"/>
          <dgm:resizeHandles val="exact"/>
        </dgm:presLayoutVars>
      </dgm:prSet>
      <dgm:spPr/>
    </dgm:pt>
    <dgm:pt modelId="{24B62F7F-95E2-4F13-B98D-43FA2DE6B5AA}" type="pres">
      <dgm:prSet presAssocID="{4A3D6064-B18A-468D-BA7E-F9426B8A5FAF}" presName="parentLin" presStyleCnt="0"/>
      <dgm:spPr/>
    </dgm:pt>
    <dgm:pt modelId="{C3354379-FF81-43BD-9312-FEFD21A40199}" type="pres">
      <dgm:prSet presAssocID="{4A3D6064-B18A-468D-BA7E-F9426B8A5FAF}" presName="parentLeftMargin" presStyleLbl="node1" presStyleIdx="0" presStyleCnt="2"/>
      <dgm:spPr/>
    </dgm:pt>
    <dgm:pt modelId="{1F99D3AC-859A-4F71-BBE3-1FAA7EE96B9A}" type="pres">
      <dgm:prSet presAssocID="{4A3D6064-B18A-468D-BA7E-F9426B8A5FAF}" presName="parentText" presStyleLbl="node1" presStyleIdx="0" presStyleCnt="2">
        <dgm:presLayoutVars>
          <dgm:chMax val="0"/>
          <dgm:bulletEnabled val="1"/>
        </dgm:presLayoutVars>
      </dgm:prSet>
      <dgm:spPr/>
    </dgm:pt>
    <dgm:pt modelId="{5D0C2F1E-88FB-4837-910F-3E70A929233B}" type="pres">
      <dgm:prSet presAssocID="{4A3D6064-B18A-468D-BA7E-F9426B8A5FAF}" presName="negativeSpace" presStyleCnt="0"/>
      <dgm:spPr/>
    </dgm:pt>
    <dgm:pt modelId="{FD60C74C-0216-429C-A932-A08F1FB50E7C}" type="pres">
      <dgm:prSet presAssocID="{4A3D6064-B18A-468D-BA7E-F9426B8A5FAF}" presName="childText" presStyleLbl="conFgAcc1" presStyleIdx="0" presStyleCnt="2">
        <dgm:presLayoutVars>
          <dgm:bulletEnabled val="1"/>
        </dgm:presLayoutVars>
      </dgm:prSet>
      <dgm:spPr/>
    </dgm:pt>
    <dgm:pt modelId="{41016FB6-AAD3-45EA-ACDD-BA515370B0FC}" type="pres">
      <dgm:prSet presAssocID="{87AF4C17-3B96-4E2A-AFE0-76C7CDE46627}" presName="spaceBetweenRectangles" presStyleCnt="0"/>
      <dgm:spPr/>
    </dgm:pt>
    <dgm:pt modelId="{C5149BE9-BEDE-47F3-B6CA-D3F2A4A35557}" type="pres">
      <dgm:prSet presAssocID="{7A0097E8-116F-458A-A28F-76880DF4F317}" presName="parentLin" presStyleCnt="0"/>
      <dgm:spPr/>
    </dgm:pt>
    <dgm:pt modelId="{6231123F-886B-4212-9498-DCDA4D337CB4}" type="pres">
      <dgm:prSet presAssocID="{7A0097E8-116F-458A-A28F-76880DF4F317}" presName="parentLeftMargin" presStyleLbl="node1" presStyleIdx="0" presStyleCnt="2"/>
      <dgm:spPr/>
    </dgm:pt>
    <dgm:pt modelId="{C2DC5737-F1F4-4EC0-9E52-72F67AF535CF}" type="pres">
      <dgm:prSet presAssocID="{7A0097E8-116F-458A-A28F-76880DF4F317}" presName="parentText" presStyleLbl="node1" presStyleIdx="1" presStyleCnt="2">
        <dgm:presLayoutVars>
          <dgm:chMax val="0"/>
          <dgm:bulletEnabled val="1"/>
        </dgm:presLayoutVars>
      </dgm:prSet>
      <dgm:spPr/>
    </dgm:pt>
    <dgm:pt modelId="{E0F3BB5A-E234-4D05-A744-542F7E6DB7B2}" type="pres">
      <dgm:prSet presAssocID="{7A0097E8-116F-458A-A28F-76880DF4F317}" presName="negativeSpace" presStyleCnt="0"/>
      <dgm:spPr/>
    </dgm:pt>
    <dgm:pt modelId="{4F8CDC41-F160-4033-96C3-A562DC77F035}" type="pres">
      <dgm:prSet presAssocID="{7A0097E8-116F-458A-A28F-76880DF4F317}" presName="childText" presStyleLbl="conFgAcc1" presStyleIdx="1" presStyleCnt="2">
        <dgm:presLayoutVars>
          <dgm:bulletEnabled val="1"/>
        </dgm:presLayoutVars>
      </dgm:prSet>
      <dgm:spPr/>
    </dgm:pt>
  </dgm:ptLst>
  <dgm:cxnLst>
    <dgm:cxn modelId="{C3463B1D-FDCB-4A41-A53B-5B32A1560E35}" srcId="{7A0097E8-116F-458A-A28F-76880DF4F317}" destId="{54E4D294-38EF-447B-B953-8C202F5E54E8}" srcOrd="0" destOrd="0" parTransId="{F126AC0B-E75A-4216-9E9F-758C7B3FF1D0}" sibTransId="{C7C358AD-31EE-45EA-9D0B-20B8390B3BED}"/>
    <dgm:cxn modelId="{C08A5826-7755-4A5C-AE78-6EC6C840A087}" type="presOf" srcId="{7A0097E8-116F-458A-A28F-76880DF4F317}" destId="{C2DC5737-F1F4-4EC0-9E52-72F67AF535CF}" srcOrd="1" destOrd="0" presId="urn:microsoft.com/office/officeart/2005/8/layout/list1"/>
    <dgm:cxn modelId="{36069926-E39E-45C1-AE44-14213933DACD}" type="presOf" srcId="{CD7C8EA3-4E4F-48BE-A465-BBCF368366F9}" destId="{67F08D99-163E-4D02-ABAB-4AD3E786D3BA}" srcOrd="0" destOrd="0" presId="urn:microsoft.com/office/officeart/2005/8/layout/list1"/>
    <dgm:cxn modelId="{FBB64731-4E81-4DCC-8849-A1119935F9AE}" type="presOf" srcId="{4A3D6064-B18A-468D-BA7E-F9426B8A5FAF}" destId="{1F99D3AC-859A-4F71-BBE3-1FAA7EE96B9A}" srcOrd="1" destOrd="0" presId="urn:microsoft.com/office/officeart/2005/8/layout/list1"/>
    <dgm:cxn modelId="{EE0FA35C-C3CC-467E-B899-259A6E092503}" srcId="{4A3D6064-B18A-468D-BA7E-F9426B8A5FAF}" destId="{1BC468BA-951D-4679-A799-95065FE83A19}" srcOrd="0" destOrd="0" parTransId="{C29D6CDF-C92B-43E9-B92C-356B2BE645CC}" sibTransId="{59C42628-5890-4A12-8736-D4A9381A3F75}"/>
    <dgm:cxn modelId="{015BD95C-B3FC-4C17-BF62-A3DF67345299}" type="presOf" srcId="{1BC468BA-951D-4679-A799-95065FE83A19}" destId="{FD60C74C-0216-429C-A932-A08F1FB50E7C}" srcOrd="0" destOrd="0" presId="urn:microsoft.com/office/officeart/2005/8/layout/list1"/>
    <dgm:cxn modelId="{83D5C343-1D7B-49D7-8922-D52499B20010}" srcId="{4A3D6064-B18A-468D-BA7E-F9426B8A5FAF}" destId="{2FD82694-8EED-43DC-815B-6203FDBB843B}" srcOrd="2" destOrd="0" parTransId="{3431AA31-EC67-42AC-A115-437A1630113F}" sibTransId="{CD18E94D-FAE5-49F8-846A-00A684355CDF}"/>
    <dgm:cxn modelId="{2184AC47-EDDD-47DD-98C4-5CEC9C6D82C1}" srcId="{4A3D6064-B18A-468D-BA7E-F9426B8A5FAF}" destId="{B20269A6-CC86-4CE3-A9C6-6F051834404F}" srcOrd="1" destOrd="0" parTransId="{30DD4C5C-80A3-434C-8602-6D7B1B5DA5B7}" sibTransId="{38812EEC-B02C-48A3-A120-72752B74B58C}"/>
    <dgm:cxn modelId="{BA270850-C115-451F-823D-510BF99A6300}" type="presOf" srcId="{B20269A6-CC86-4CE3-A9C6-6F051834404F}" destId="{FD60C74C-0216-429C-A932-A08F1FB50E7C}" srcOrd="0" destOrd="1" presId="urn:microsoft.com/office/officeart/2005/8/layout/list1"/>
    <dgm:cxn modelId="{B9F65B71-AEB5-436C-9A53-98F3E543D111}" type="presOf" srcId="{4217DBF7-D636-447F-996A-395E9AD32D7B}" destId="{FD60C74C-0216-429C-A932-A08F1FB50E7C}" srcOrd="0" destOrd="3" presId="urn:microsoft.com/office/officeart/2005/8/layout/list1"/>
    <dgm:cxn modelId="{464F9E72-6A8B-4DE7-9AF5-77F40157162A}" type="presOf" srcId="{54E4D294-38EF-447B-B953-8C202F5E54E8}" destId="{4F8CDC41-F160-4033-96C3-A562DC77F035}" srcOrd="0" destOrd="0" presId="urn:microsoft.com/office/officeart/2005/8/layout/list1"/>
    <dgm:cxn modelId="{96923954-B324-4ED6-9E62-AB3FD4235E6A}" srcId="{4A3D6064-B18A-468D-BA7E-F9426B8A5FAF}" destId="{4217DBF7-D636-447F-996A-395E9AD32D7B}" srcOrd="3" destOrd="0" parTransId="{0C9EBFCE-60F5-4543-856E-45CDC651B98D}" sibTransId="{78BB24DC-184F-413D-A6B8-0BEEA3E8D722}"/>
    <dgm:cxn modelId="{30C36F75-4FF6-44A0-AD02-FCF913949FE7}" srcId="{CD7C8EA3-4E4F-48BE-A465-BBCF368366F9}" destId="{4A3D6064-B18A-468D-BA7E-F9426B8A5FAF}" srcOrd="0" destOrd="0" parTransId="{DAE5A1DF-80CE-4C65-BCCE-577C2AB0808F}" sibTransId="{87AF4C17-3B96-4E2A-AFE0-76C7CDE46627}"/>
    <dgm:cxn modelId="{D8D0BC85-C878-4369-BB39-FDBD3C9155E8}" srcId="{4A3D6064-B18A-468D-BA7E-F9426B8A5FAF}" destId="{38841E9F-EAEB-4132-AB20-5EDA77DEB306}" srcOrd="4" destOrd="0" parTransId="{4486814D-F1E6-4DA6-A707-D4641338FF63}" sibTransId="{92AD987D-8891-4565-A4E3-33E5E96CEC71}"/>
    <dgm:cxn modelId="{E2163F95-4B9F-40AA-95EC-5C3E9988C33F}" type="presOf" srcId="{7A0097E8-116F-458A-A28F-76880DF4F317}" destId="{6231123F-886B-4212-9498-DCDA4D337CB4}" srcOrd="0" destOrd="0" presId="urn:microsoft.com/office/officeart/2005/8/layout/list1"/>
    <dgm:cxn modelId="{0E0582A2-3522-4333-A446-42BC6F6297F1}" type="presOf" srcId="{38841E9F-EAEB-4132-AB20-5EDA77DEB306}" destId="{FD60C74C-0216-429C-A932-A08F1FB50E7C}" srcOrd="0" destOrd="4" presId="urn:microsoft.com/office/officeart/2005/8/layout/list1"/>
    <dgm:cxn modelId="{2BDA95E9-0C48-49B8-930E-FB734684EB5B}" type="presOf" srcId="{2FD82694-8EED-43DC-815B-6203FDBB843B}" destId="{FD60C74C-0216-429C-A932-A08F1FB50E7C}" srcOrd="0" destOrd="2" presId="urn:microsoft.com/office/officeart/2005/8/layout/list1"/>
    <dgm:cxn modelId="{E5FFACF0-1E30-45F5-89E1-DCB6699F25F7}" srcId="{CD7C8EA3-4E4F-48BE-A465-BBCF368366F9}" destId="{7A0097E8-116F-458A-A28F-76880DF4F317}" srcOrd="1" destOrd="0" parTransId="{C590E8A2-EC0C-45BF-9AD2-9FE51C633AAC}" sibTransId="{7CA9D240-5D96-41DB-A7E8-45EED8E75D31}"/>
    <dgm:cxn modelId="{E6F9DBF9-2CA8-4F8C-979F-114753378211}" type="presOf" srcId="{4A3D6064-B18A-468D-BA7E-F9426B8A5FAF}" destId="{C3354379-FF81-43BD-9312-FEFD21A40199}" srcOrd="0" destOrd="0" presId="urn:microsoft.com/office/officeart/2005/8/layout/list1"/>
    <dgm:cxn modelId="{2C39C5D4-F074-4354-8668-4E99695E7824}" type="presParOf" srcId="{67F08D99-163E-4D02-ABAB-4AD3E786D3BA}" destId="{24B62F7F-95E2-4F13-B98D-43FA2DE6B5AA}" srcOrd="0" destOrd="0" presId="urn:microsoft.com/office/officeart/2005/8/layout/list1"/>
    <dgm:cxn modelId="{A39147D7-BD5E-4F5B-BC51-69E4018B57B4}" type="presParOf" srcId="{24B62F7F-95E2-4F13-B98D-43FA2DE6B5AA}" destId="{C3354379-FF81-43BD-9312-FEFD21A40199}" srcOrd="0" destOrd="0" presId="urn:microsoft.com/office/officeart/2005/8/layout/list1"/>
    <dgm:cxn modelId="{73006AFC-7106-4A22-9F1D-730BBB48389F}" type="presParOf" srcId="{24B62F7F-95E2-4F13-B98D-43FA2DE6B5AA}" destId="{1F99D3AC-859A-4F71-BBE3-1FAA7EE96B9A}" srcOrd="1" destOrd="0" presId="urn:microsoft.com/office/officeart/2005/8/layout/list1"/>
    <dgm:cxn modelId="{31B49807-3C0D-495E-B64C-E9E75ABA3D84}" type="presParOf" srcId="{67F08D99-163E-4D02-ABAB-4AD3E786D3BA}" destId="{5D0C2F1E-88FB-4837-910F-3E70A929233B}" srcOrd="1" destOrd="0" presId="urn:microsoft.com/office/officeart/2005/8/layout/list1"/>
    <dgm:cxn modelId="{8970B612-FD6F-4C23-A069-49B7BA1304C6}" type="presParOf" srcId="{67F08D99-163E-4D02-ABAB-4AD3E786D3BA}" destId="{FD60C74C-0216-429C-A932-A08F1FB50E7C}" srcOrd="2" destOrd="0" presId="urn:microsoft.com/office/officeart/2005/8/layout/list1"/>
    <dgm:cxn modelId="{A55F8E19-5E3A-40A0-9B17-64337668A600}" type="presParOf" srcId="{67F08D99-163E-4D02-ABAB-4AD3E786D3BA}" destId="{41016FB6-AAD3-45EA-ACDD-BA515370B0FC}" srcOrd="3" destOrd="0" presId="urn:microsoft.com/office/officeart/2005/8/layout/list1"/>
    <dgm:cxn modelId="{84FB65CA-609F-4AD8-AB60-7E4E6099FAAF}" type="presParOf" srcId="{67F08D99-163E-4D02-ABAB-4AD3E786D3BA}" destId="{C5149BE9-BEDE-47F3-B6CA-D3F2A4A35557}" srcOrd="4" destOrd="0" presId="urn:microsoft.com/office/officeart/2005/8/layout/list1"/>
    <dgm:cxn modelId="{4296BFE3-651B-45CD-AAC1-1303D690D31D}" type="presParOf" srcId="{C5149BE9-BEDE-47F3-B6CA-D3F2A4A35557}" destId="{6231123F-886B-4212-9498-DCDA4D337CB4}" srcOrd="0" destOrd="0" presId="urn:microsoft.com/office/officeart/2005/8/layout/list1"/>
    <dgm:cxn modelId="{B31956AD-4CEE-44E6-9D9A-38E70B50E33C}" type="presParOf" srcId="{C5149BE9-BEDE-47F3-B6CA-D3F2A4A35557}" destId="{C2DC5737-F1F4-4EC0-9E52-72F67AF535CF}" srcOrd="1" destOrd="0" presId="urn:microsoft.com/office/officeart/2005/8/layout/list1"/>
    <dgm:cxn modelId="{969244E9-4379-437F-9B72-A28D6E648DD4}" type="presParOf" srcId="{67F08D99-163E-4D02-ABAB-4AD3E786D3BA}" destId="{E0F3BB5A-E234-4D05-A744-542F7E6DB7B2}" srcOrd="5" destOrd="0" presId="urn:microsoft.com/office/officeart/2005/8/layout/list1"/>
    <dgm:cxn modelId="{7BA0A538-9B16-4DF9-B620-D218167CF23C}" type="presParOf" srcId="{67F08D99-163E-4D02-ABAB-4AD3E786D3BA}" destId="{4F8CDC41-F160-4033-96C3-A562DC77F035}"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60C74C-0216-429C-A932-A08F1FB50E7C}">
      <dsp:nvSpPr>
        <dsp:cNvPr id="0" name=""/>
        <dsp:cNvSpPr/>
      </dsp:nvSpPr>
      <dsp:spPr>
        <a:xfrm>
          <a:off x="0" y="306708"/>
          <a:ext cx="10591801" cy="21546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2041" tIns="395732" rIns="822041" bIns="142240" numCol="1" spcCol="1270" anchor="t" anchorCtr="0">
          <a:noAutofit/>
        </a:bodyPr>
        <a:lstStyle/>
        <a:p>
          <a:pPr marL="228600" lvl="1" indent="-228600" algn="l" defTabSz="889000">
            <a:lnSpc>
              <a:spcPct val="100000"/>
            </a:lnSpc>
            <a:spcBef>
              <a:spcPct val="0"/>
            </a:spcBef>
            <a:spcAft>
              <a:spcPct val="15000"/>
            </a:spcAft>
            <a:buChar char="•"/>
          </a:pPr>
          <a:r>
            <a:rPr lang="es-ES" sz="2000" kern="1200" dirty="0"/>
            <a:t>Ayudan a que mis productos lleguen a más mercados.</a:t>
          </a:r>
          <a:endParaRPr lang="en-US" sz="2000" kern="1200" dirty="0"/>
        </a:p>
        <a:p>
          <a:pPr marL="228600" lvl="1" indent="-228600" algn="l" defTabSz="889000">
            <a:lnSpc>
              <a:spcPct val="100000"/>
            </a:lnSpc>
            <a:spcBef>
              <a:spcPct val="0"/>
            </a:spcBef>
            <a:spcAft>
              <a:spcPct val="15000"/>
            </a:spcAft>
            <a:buChar char="•"/>
          </a:pPr>
          <a:r>
            <a:rPr lang="es-ES" sz="2000" kern="1200" dirty="0"/>
            <a:t>Almacenan mis  productos y tienen disponibilidad inmediata.</a:t>
          </a:r>
          <a:endParaRPr lang="en-US" sz="2000" kern="1200" dirty="0"/>
        </a:p>
        <a:p>
          <a:pPr marL="228600" lvl="1" indent="-228600" algn="l" defTabSz="889000">
            <a:lnSpc>
              <a:spcPct val="100000"/>
            </a:lnSpc>
            <a:spcBef>
              <a:spcPct val="0"/>
            </a:spcBef>
            <a:spcAft>
              <a:spcPct val="15000"/>
            </a:spcAft>
            <a:buChar char="•"/>
          </a:pPr>
          <a:r>
            <a:rPr lang="en-US" sz="2000" kern="1200" dirty="0" err="1"/>
            <a:t>Ayudan</a:t>
          </a:r>
          <a:r>
            <a:rPr lang="en-US" sz="2000" kern="1200" dirty="0"/>
            <a:t> </a:t>
          </a:r>
          <a:r>
            <a:rPr lang="en-US" sz="2000" kern="1200" dirty="0" err="1"/>
            <a:t>en</a:t>
          </a:r>
          <a:r>
            <a:rPr lang="en-US" sz="2000" kern="1200" dirty="0"/>
            <a:t> la </a:t>
          </a:r>
          <a:r>
            <a:rPr lang="en-US" sz="2000" kern="1200" dirty="0" err="1"/>
            <a:t>promoción</a:t>
          </a:r>
          <a:r>
            <a:rPr lang="en-US" sz="2000" kern="1200" dirty="0"/>
            <a:t> de </a:t>
          </a:r>
          <a:r>
            <a:rPr lang="en-US" sz="2000" kern="1200" dirty="0" err="1"/>
            <a:t>productos</a:t>
          </a:r>
          <a:r>
            <a:rPr lang="en-US" sz="2000" kern="1200" dirty="0"/>
            <a:t> a </a:t>
          </a:r>
          <a:r>
            <a:rPr lang="en-US" sz="2000" kern="1200" dirty="0" err="1"/>
            <a:t>través</a:t>
          </a:r>
          <a:r>
            <a:rPr lang="en-US" sz="2000" kern="1200" dirty="0"/>
            <a:t> de </a:t>
          </a:r>
          <a:r>
            <a:rPr lang="en-US" sz="2000" kern="1200" dirty="0" err="1"/>
            <a:t>publicidad</a:t>
          </a:r>
          <a:r>
            <a:rPr lang="en-US" sz="2000" kern="1200" dirty="0"/>
            <a:t> y </a:t>
          </a:r>
          <a:r>
            <a:rPr lang="en-US" sz="2000" kern="1200" dirty="0" err="1"/>
            <a:t>descuentos</a:t>
          </a:r>
          <a:r>
            <a:rPr lang="en-US" sz="2000" kern="1200" dirty="0"/>
            <a:t>.</a:t>
          </a:r>
        </a:p>
        <a:p>
          <a:pPr marL="228600" lvl="1" indent="-228600" algn="l" defTabSz="889000">
            <a:lnSpc>
              <a:spcPct val="100000"/>
            </a:lnSpc>
            <a:spcBef>
              <a:spcPct val="0"/>
            </a:spcBef>
            <a:spcAft>
              <a:spcPct val="15000"/>
            </a:spcAft>
            <a:buChar char="•"/>
          </a:pPr>
          <a:r>
            <a:rPr lang="en-US" sz="2000" kern="1200" dirty="0" err="1"/>
            <a:t>Venden</a:t>
          </a:r>
          <a:r>
            <a:rPr lang="en-US" sz="2000" kern="1200" dirty="0"/>
            <a:t> </a:t>
          </a:r>
          <a:r>
            <a:rPr lang="en-US" sz="2000" kern="1200" dirty="0" err="1"/>
            <a:t>directamente</a:t>
          </a:r>
          <a:r>
            <a:rPr lang="en-US" sz="2000" kern="1200" dirty="0"/>
            <a:t> al </a:t>
          </a:r>
          <a:r>
            <a:rPr lang="en-US" sz="2000" kern="1200" dirty="0" err="1"/>
            <a:t>consumidor</a:t>
          </a:r>
          <a:r>
            <a:rPr lang="en-US" sz="2000" kern="1200" dirty="0"/>
            <a:t>.</a:t>
          </a:r>
        </a:p>
        <a:p>
          <a:pPr marL="228600" lvl="1" indent="-228600" algn="l" defTabSz="889000">
            <a:lnSpc>
              <a:spcPct val="100000"/>
            </a:lnSpc>
            <a:spcBef>
              <a:spcPct val="0"/>
            </a:spcBef>
            <a:spcAft>
              <a:spcPct val="15000"/>
            </a:spcAft>
            <a:buChar char="•"/>
          </a:pPr>
          <a:r>
            <a:rPr lang="es-ES" sz="2000" kern="1200" dirty="0"/>
            <a:t>Dan atención al cliente después de la venta.</a:t>
          </a:r>
          <a:endParaRPr lang="en-US" sz="2000" kern="1200" dirty="0"/>
        </a:p>
      </dsp:txBody>
      <dsp:txXfrm>
        <a:off x="0" y="306708"/>
        <a:ext cx="10591801" cy="2154600"/>
      </dsp:txXfrm>
    </dsp:sp>
    <dsp:sp modelId="{1F99D3AC-859A-4F71-BBE3-1FAA7EE96B9A}">
      <dsp:nvSpPr>
        <dsp:cNvPr id="0" name=""/>
        <dsp:cNvSpPr/>
      </dsp:nvSpPr>
      <dsp:spPr>
        <a:xfrm>
          <a:off x="529590" y="26268"/>
          <a:ext cx="7414260" cy="5608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0241" tIns="0" rIns="280241" bIns="0" numCol="1" spcCol="1270" anchor="ctr" anchorCtr="0">
          <a:noAutofit/>
        </a:bodyPr>
        <a:lstStyle/>
        <a:p>
          <a:pPr marL="0" lvl="0" indent="0" algn="l" defTabSz="889000">
            <a:lnSpc>
              <a:spcPct val="100000"/>
            </a:lnSpc>
            <a:spcBef>
              <a:spcPct val="0"/>
            </a:spcBef>
            <a:spcAft>
              <a:spcPct val="35000"/>
            </a:spcAft>
            <a:buNone/>
          </a:pPr>
          <a:r>
            <a:rPr lang="es-ES" sz="2000" b="1" kern="1200"/>
            <a:t>Funciones de los intermediarios:</a:t>
          </a:r>
          <a:endParaRPr lang="en-US" sz="2000" kern="1200"/>
        </a:p>
      </dsp:txBody>
      <dsp:txXfrm>
        <a:off x="556970" y="53648"/>
        <a:ext cx="7359500" cy="506120"/>
      </dsp:txXfrm>
    </dsp:sp>
    <dsp:sp modelId="{4F8CDC41-F160-4033-96C3-A562DC77F035}">
      <dsp:nvSpPr>
        <dsp:cNvPr id="0" name=""/>
        <dsp:cNvSpPr/>
      </dsp:nvSpPr>
      <dsp:spPr>
        <a:xfrm>
          <a:off x="0" y="2844348"/>
          <a:ext cx="10591801" cy="837900"/>
        </a:xfrm>
        <a:prstGeom prst="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22041" tIns="395732" rIns="822041" bIns="142240" numCol="1" spcCol="1270" anchor="t" anchorCtr="0">
          <a:noAutofit/>
        </a:bodyPr>
        <a:lstStyle/>
        <a:p>
          <a:pPr marL="228600" lvl="1" indent="-228600" algn="l" defTabSz="889000">
            <a:lnSpc>
              <a:spcPct val="100000"/>
            </a:lnSpc>
            <a:spcBef>
              <a:spcPct val="0"/>
            </a:spcBef>
            <a:spcAft>
              <a:spcPct val="15000"/>
            </a:spcAft>
            <a:buChar char="•"/>
          </a:pPr>
          <a:r>
            <a:rPr lang="es-ES" sz="2000" kern="1200" dirty="0"/>
            <a:t>El tipo de producto, mercado objetivo, cobertura geográfica, costos.</a:t>
          </a:r>
          <a:endParaRPr lang="en-US" sz="2000" kern="1200" dirty="0"/>
        </a:p>
      </dsp:txBody>
      <dsp:txXfrm>
        <a:off x="0" y="2844348"/>
        <a:ext cx="10591801" cy="837900"/>
      </dsp:txXfrm>
    </dsp:sp>
    <dsp:sp modelId="{C2DC5737-F1F4-4EC0-9E52-72F67AF535CF}">
      <dsp:nvSpPr>
        <dsp:cNvPr id="0" name=""/>
        <dsp:cNvSpPr/>
      </dsp:nvSpPr>
      <dsp:spPr>
        <a:xfrm>
          <a:off x="529590" y="2563908"/>
          <a:ext cx="7414260" cy="56088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80241" tIns="0" rIns="280241" bIns="0" numCol="1" spcCol="1270" anchor="ctr" anchorCtr="0">
          <a:noAutofit/>
        </a:bodyPr>
        <a:lstStyle/>
        <a:p>
          <a:pPr marL="0" lvl="0" indent="0" algn="l" defTabSz="889000">
            <a:lnSpc>
              <a:spcPct val="100000"/>
            </a:lnSpc>
            <a:spcBef>
              <a:spcPct val="0"/>
            </a:spcBef>
            <a:spcAft>
              <a:spcPct val="35000"/>
            </a:spcAft>
            <a:buNone/>
          </a:pPr>
          <a:r>
            <a:rPr lang="es-ES" sz="2000" b="1" kern="1200" dirty="0"/>
            <a:t>Selección de canales adecuados: </a:t>
          </a:r>
          <a:r>
            <a:rPr lang="es-ES" sz="2000" kern="1200" dirty="0"/>
            <a:t>Considerar factores como:</a:t>
          </a:r>
          <a:endParaRPr lang="en-US" sz="2000" kern="1200" dirty="0"/>
        </a:p>
      </dsp:txBody>
      <dsp:txXfrm>
        <a:off x="556970" y="2591288"/>
        <a:ext cx="7359500" cy="50612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Marcador de fecha 2">
            <a:extLst>
              <a:ext uri="{FF2B5EF4-FFF2-40B4-BE49-F238E27FC236}">
                <a16:creationId xmlns:a16="http://schemas.microsoft.com/office/drawing/2014/main" id="{08F6756E-81DA-9FAC-70D8-556F658BDD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E92A46E5-772B-4A8A-A167-62663A29553C}" type="datetime1">
              <a:rPr lang="es-ES" smtClean="0"/>
              <a:t>01/10/2024</a:t>
            </a:fld>
            <a:endParaRPr lang="es-ES" dirty="0"/>
          </a:p>
        </p:txBody>
      </p:sp>
      <p:sp>
        <p:nvSpPr>
          <p:cNvPr id="6" name="Marcador de número de diapositiva 5">
            <a:extLst>
              <a:ext uri="{FF2B5EF4-FFF2-40B4-BE49-F238E27FC236}">
                <a16:creationId xmlns:a16="http://schemas.microsoft.com/office/drawing/2014/main" id="{A771D415-D05A-7067-CCD3-457153D96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E2C230DF-5933-439D-898F-38E9AC9BA688}" type="slidenum">
              <a:rPr lang="es-ES" smtClean="0"/>
              <a:t>‹Nº›</a:t>
            </a:fld>
            <a:endParaRPr lang="es-ES" dirty="0"/>
          </a:p>
        </p:txBody>
      </p:sp>
      <p:sp>
        <p:nvSpPr>
          <p:cNvPr id="7" name="Marcador de pie de página 6">
            <a:extLst>
              <a:ext uri="{FF2B5EF4-FFF2-40B4-BE49-F238E27FC236}">
                <a16:creationId xmlns:a16="http://schemas.microsoft.com/office/drawing/2014/main" id="{B97095E3-54D2-CFD2-4F49-7536FC864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8" name="Marcador de encabezado 7">
            <a:extLst>
              <a:ext uri="{FF2B5EF4-FFF2-40B4-BE49-F238E27FC236}">
                <a16:creationId xmlns:a16="http://schemas.microsoft.com/office/drawing/2014/main" id="{521EE01A-C0B5-5ECF-96DD-768F86AA15C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Tree>
    <p:extLst>
      <p:ext uri="{BB962C8B-B14F-4D97-AF65-F5344CB8AC3E}">
        <p14:creationId xmlns:p14="http://schemas.microsoft.com/office/powerpoint/2010/main" val="265322844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es-ES" sz="1200"/>
            </a:lvl1pPr>
          </a:lstStyle>
          <a:p>
            <a:pPr rtl="0"/>
            <a:endParaRPr lang="es-ES"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es-ES" sz="1200"/>
            </a:lvl1pPr>
          </a:lstStyle>
          <a:p>
            <a:pPr rtl="0"/>
            <a:fld id="{16DB30B6-91B7-493F-B445-96E1D2848A7B}" type="datetime1">
              <a:rPr lang="es-ES" smtClean="0"/>
              <a:t>01/10/2024</a:t>
            </a:fld>
            <a:endParaRPr lang="es-ES"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es-ES"/>
            </a:defPPr>
          </a:lstStyle>
          <a:p>
            <a:pPr rtl="0"/>
            <a:endParaRPr lang="es-ES"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es-ES" sz="1200"/>
            </a:lvl1pPr>
          </a:lstStyle>
          <a:p>
            <a:pPr rtl="0"/>
            <a:endParaRPr lang="es-ES"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es-ES" sz="1200"/>
            </a:lvl1pPr>
          </a:lstStyle>
          <a:p>
            <a:pPr rtl="0"/>
            <a:fld id="{A89C7E07-3C67-C64C-8DA0-0404F6303970}" type="slidenum">
              <a:rPr lang="es-ES" smtClean="0"/>
              <a:t>‹Nº›</a:t>
            </a:fld>
            <a:endParaRPr lang="es-ES" dirty="0"/>
          </a:p>
        </p:txBody>
      </p:sp>
    </p:spTree>
    <p:extLst>
      <p:ext uri="{BB962C8B-B14F-4D97-AF65-F5344CB8AC3E}">
        <p14:creationId xmlns:p14="http://schemas.microsoft.com/office/powerpoint/2010/main" val="40325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lang="es-ES" sz="1200" kern="1200">
        <a:solidFill>
          <a:schemeClr val="tx1"/>
        </a:solidFill>
        <a:latin typeface="+mn-lt"/>
        <a:ea typeface="+mn-ea"/>
        <a:cs typeface="+mn-cs"/>
      </a:defRPr>
    </a:lvl1pPr>
    <a:lvl2pPr marL="457200" algn="l" defTabSz="914400" rtl="0" eaLnBrk="1" latinLnBrk="0" hangingPunct="1">
      <a:defRPr lang="es-ES" sz="1200" kern="1200">
        <a:solidFill>
          <a:schemeClr val="tx1"/>
        </a:solidFill>
        <a:latin typeface="+mn-lt"/>
        <a:ea typeface="+mn-ea"/>
        <a:cs typeface="+mn-cs"/>
      </a:defRPr>
    </a:lvl2pPr>
    <a:lvl3pPr marL="914400" algn="l" defTabSz="914400" rtl="0" eaLnBrk="1" latinLnBrk="0" hangingPunct="1">
      <a:defRPr lang="es-ES" sz="1200" kern="1200">
        <a:solidFill>
          <a:schemeClr val="tx1"/>
        </a:solidFill>
        <a:latin typeface="+mn-lt"/>
        <a:ea typeface="+mn-ea"/>
        <a:cs typeface="+mn-cs"/>
      </a:defRPr>
    </a:lvl3pPr>
    <a:lvl4pPr marL="1371600" algn="l" defTabSz="914400" rtl="0" eaLnBrk="1" latinLnBrk="0" hangingPunct="1">
      <a:defRPr lang="es-ES" sz="1200" kern="1200">
        <a:solidFill>
          <a:schemeClr val="tx1"/>
        </a:solidFill>
        <a:latin typeface="+mn-lt"/>
        <a:ea typeface="+mn-ea"/>
        <a:cs typeface="+mn-cs"/>
      </a:defRPr>
    </a:lvl4pPr>
    <a:lvl5pPr marL="1828800" algn="l" defTabSz="914400" rtl="0" eaLnBrk="1" latinLnBrk="0" hangingPunct="1">
      <a:defRPr lang="es-ES" sz="1200" kern="1200">
        <a:solidFill>
          <a:schemeClr val="tx1"/>
        </a:solidFill>
        <a:latin typeface="+mn-lt"/>
        <a:ea typeface="+mn-ea"/>
        <a:cs typeface="+mn-cs"/>
      </a:defRPr>
    </a:lvl5pPr>
    <a:lvl6pPr marL="2286000" algn="l" defTabSz="914400" rtl="0" eaLnBrk="1" latinLnBrk="0" hangingPunct="1">
      <a:defRPr lang="es-ES" sz="1200" kern="1200">
        <a:solidFill>
          <a:schemeClr val="tx1"/>
        </a:solidFill>
        <a:latin typeface="+mn-lt"/>
        <a:ea typeface="+mn-ea"/>
        <a:cs typeface="+mn-cs"/>
      </a:defRPr>
    </a:lvl6pPr>
    <a:lvl7pPr marL="2743200" algn="l" defTabSz="914400" rtl="0" eaLnBrk="1" latinLnBrk="0" hangingPunct="1">
      <a:defRPr lang="es-ES" sz="1200" kern="1200">
        <a:solidFill>
          <a:schemeClr val="tx1"/>
        </a:solidFill>
        <a:latin typeface="+mn-lt"/>
        <a:ea typeface="+mn-ea"/>
        <a:cs typeface="+mn-cs"/>
      </a:defRPr>
    </a:lvl7pPr>
    <a:lvl8pPr marL="3200400" algn="l" defTabSz="914400" rtl="0" eaLnBrk="1" latinLnBrk="0" hangingPunct="1">
      <a:defRPr lang="es-ES" sz="1200" kern="1200">
        <a:solidFill>
          <a:schemeClr val="tx1"/>
        </a:solidFill>
        <a:latin typeface="+mn-lt"/>
        <a:ea typeface="+mn-ea"/>
        <a:cs typeface="+mn-cs"/>
      </a:defRPr>
    </a:lvl8pPr>
    <a:lvl9pPr marL="3657600" algn="l" defTabSz="914400" rtl="0" eaLnBrk="1" latinLnBrk="0" hangingPunct="1">
      <a:defRPr lang="es-ES"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a:t>
            </a:fld>
            <a:endParaRPr lang="es-ES" dirty="0"/>
          </a:p>
        </p:txBody>
      </p:sp>
    </p:spTree>
    <p:extLst>
      <p:ext uri="{BB962C8B-B14F-4D97-AF65-F5344CB8AC3E}">
        <p14:creationId xmlns:p14="http://schemas.microsoft.com/office/powerpoint/2010/main" val="10924538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13</a:t>
            </a:fld>
            <a:endParaRPr lang="es-ES" dirty="0"/>
          </a:p>
        </p:txBody>
      </p:sp>
    </p:spTree>
    <p:extLst>
      <p:ext uri="{BB962C8B-B14F-4D97-AF65-F5344CB8AC3E}">
        <p14:creationId xmlns:p14="http://schemas.microsoft.com/office/powerpoint/2010/main" val="2378530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a:buFont typeface="+mj-lt"/>
              <a:buAutoNum type="arabicPeriod"/>
            </a:pPr>
            <a:r>
              <a:rPr lang="es-ES" b="1" dirty="0" err="1"/>
              <a:t>Merchandising</a:t>
            </a:r>
            <a:r>
              <a:rPr lang="es-ES" dirty="0"/>
              <a:t>: Se refiere a las actividades y técnicas enfocadas en la presentación y promoción de productos en el punto de venta. Su objetivo principal es atraer la atención del consumidor final para influir en su decisión de compra. Algunas prácticas de </a:t>
            </a:r>
            <a:r>
              <a:rPr lang="es-ES" dirty="0" err="1"/>
              <a:t>merchandising</a:t>
            </a:r>
            <a:r>
              <a:rPr lang="es-ES" dirty="0"/>
              <a:t> incluyen la disposición estratégica de productos en los estantes, la señalización atractiva y la colocación de promociones o exhibiciones especiales. El </a:t>
            </a:r>
            <a:r>
              <a:rPr lang="es-ES" dirty="0" err="1"/>
              <a:t>merchandising</a:t>
            </a:r>
            <a:r>
              <a:rPr lang="es-ES" dirty="0"/>
              <a:t> se centra en </a:t>
            </a:r>
            <a:r>
              <a:rPr lang="es-ES" b="1" dirty="0"/>
              <a:t>cómo se presentan los productos</a:t>
            </a:r>
            <a:r>
              <a:rPr lang="es-ES" dirty="0"/>
              <a:t> en la tienda para maximizar las ventas.</a:t>
            </a:r>
          </a:p>
          <a:p>
            <a:pPr>
              <a:buFont typeface="+mj-lt"/>
              <a:buAutoNum type="arabicPeriod"/>
            </a:pPr>
            <a:r>
              <a:rPr lang="es-ES" b="1" dirty="0" err="1"/>
              <a:t>Trade</a:t>
            </a:r>
            <a:r>
              <a:rPr lang="es-ES" b="1" dirty="0"/>
              <a:t> Marketing</a:t>
            </a:r>
            <a:r>
              <a:rPr lang="es-ES" dirty="0"/>
              <a:t>: Es un enfoque más amplio que implica la estrategia de marketing entre el fabricante y los intermediarios (distribuidores, minoristas, mayoristas) dentro de la cadena de distribución. El objetivo del </a:t>
            </a:r>
            <a:r>
              <a:rPr lang="es-ES" dirty="0" err="1"/>
              <a:t>trade</a:t>
            </a:r>
            <a:r>
              <a:rPr lang="es-ES" dirty="0"/>
              <a:t> marketing es asegurar que los productos estén disponibles, se distribuyan eficazmente y cuenten con el apoyo necesario para que lleguen al consumidor final. Las actividades de </a:t>
            </a:r>
            <a:r>
              <a:rPr lang="es-ES" dirty="0" err="1"/>
              <a:t>trade</a:t>
            </a:r>
            <a:r>
              <a:rPr lang="es-ES" dirty="0"/>
              <a:t> marketing incluyen negociaciones de distribución, promociones específicas para canales de venta y el desarrollo de relaciones estratégicas con los distribuidores para mejorar la visibilidad y rotación de productos en los puntos de venta.</a:t>
            </a:r>
          </a:p>
          <a:p>
            <a:r>
              <a:rPr lang="es-ES" dirty="0"/>
              <a:t>En resumen, mientras que el </a:t>
            </a:r>
            <a:r>
              <a:rPr lang="es-ES" b="1" dirty="0" err="1"/>
              <a:t>merchandising</a:t>
            </a:r>
            <a:r>
              <a:rPr lang="es-ES" dirty="0"/>
              <a:t> se enfoca en la presentación de los productos al consumidor final en el punto de venta, el </a:t>
            </a:r>
            <a:r>
              <a:rPr lang="es-ES" b="1" dirty="0" err="1"/>
              <a:t>trade</a:t>
            </a:r>
            <a:r>
              <a:rPr lang="es-ES" b="1" dirty="0"/>
              <a:t> marketing</a:t>
            </a:r>
            <a:r>
              <a:rPr lang="es-ES" dirty="0"/>
              <a:t> se concentra en las estrategias y relaciones entre el fabricante y los intermediarios para asegurar la disponibilidad y visibilidad de los productos en el mercado.</a:t>
            </a:r>
          </a:p>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15</a:t>
            </a:fld>
            <a:endParaRPr lang="es-ES" dirty="0"/>
          </a:p>
        </p:txBody>
      </p:sp>
    </p:spTree>
    <p:extLst>
      <p:ext uri="{BB962C8B-B14F-4D97-AF65-F5344CB8AC3E}">
        <p14:creationId xmlns:p14="http://schemas.microsoft.com/office/powerpoint/2010/main" val="1838987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16</a:t>
            </a:fld>
            <a:endParaRPr lang="es-ES" dirty="0"/>
          </a:p>
        </p:txBody>
      </p:sp>
    </p:spTree>
    <p:extLst>
      <p:ext uri="{BB962C8B-B14F-4D97-AF65-F5344CB8AC3E}">
        <p14:creationId xmlns:p14="http://schemas.microsoft.com/office/powerpoint/2010/main" val="695362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17</a:t>
            </a:fld>
            <a:endParaRPr lang="es-ES" dirty="0"/>
          </a:p>
        </p:txBody>
      </p:sp>
    </p:spTree>
    <p:extLst>
      <p:ext uri="{BB962C8B-B14F-4D97-AF65-F5344CB8AC3E}">
        <p14:creationId xmlns:p14="http://schemas.microsoft.com/office/powerpoint/2010/main" val="40390254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18</a:t>
            </a:fld>
            <a:endParaRPr lang="es-ES" dirty="0"/>
          </a:p>
        </p:txBody>
      </p:sp>
    </p:spTree>
    <p:extLst>
      <p:ext uri="{BB962C8B-B14F-4D97-AF65-F5344CB8AC3E}">
        <p14:creationId xmlns:p14="http://schemas.microsoft.com/office/powerpoint/2010/main" val="31328170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19</a:t>
            </a:fld>
            <a:endParaRPr lang="es-ES" dirty="0"/>
          </a:p>
        </p:txBody>
      </p:sp>
    </p:spTree>
    <p:extLst>
      <p:ext uri="{BB962C8B-B14F-4D97-AF65-F5344CB8AC3E}">
        <p14:creationId xmlns:p14="http://schemas.microsoft.com/office/powerpoint/2010/main" val="94154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20</a:t>
            </a:fld>
            <a:endParaRPr lang="es-ES" dirty="0"/>
          </a:p>
        </p:txBody>
      </p:sp>
    </p:spTree>
    <p:extLst>
      <p:ext uri="{BB962C8B-B14F-4D97-AF65-F5344CB8AC3E}">
        <p14:creationId xmlns:p14="http://schemas.microsoft.com/office/powerpoint/2010/main" val="546088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22</a:t>
            </a:fld>
            <a:endParaRPr lang="es-ES" dirty="0"/>
          </a:p>
        </p:txBody>
      </p:sp>
    </p:spTree>
    <p:extLst>
      <p:ext uri="{BB962C8B-B14F-4D97-AF65-F5344CB8AC3E}">
        <p14:creationId xmlns:p14="http://schemas.microsoft.com/office/powerpoint/2010/main" val="18294388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23</a:t>
            </a:fld>
            <a:endParaRPr lang="es-ES" dirty="0"/>
          </a:p>
        </p:txBody>
      </p:sp>
    </p:spTree>
    <p:extLst>
      <p:ext uri="{BB962C8B-B14F-4D97-AF65-F5344CB8AC3E}">
        <p14:creationId xmlns:p14="http://schemas.microsoft.com/office/powerpoint/2010/main" val="4121164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24</a:t>
            </a:fld>
            <a:endParaRPr lang="es-ES" dirty="0"/>
          </a:p>
        </p:txBody>
      </p:sp>
    </p:spTree>
    <p:extLst>
      <p:ext uri="{BB962C8B-B14F-4D97-AF65-F5344CB8AC3E}">
        <p14:creationId xmlns:p14="http://schemas.microsoft.com/office/powerpoint/2010/main" val="3428371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4</a:t>
            </a:fld>
            <a:endParaRPr lang="es-ES" dirty="0"/>
          </a:p>
        </p:txBody>
      </p:sp>
    </p:spTree>
    <p:extLst>
      <p:ext uri="{BB962C8B-B14F-4D97-AF65-F5344CB8AC3E}">
        <p14:creationId xmlns:p14="http://schemas.microsoft.com/office/powerpoint/2010/main" val="2291894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25</a:t>
            </a:fld>
            <a:endParaRPr lang="es-ES" dirty="0"/>
          </a:p>
        </p:txBody>
      </p:sp>
    </p:spTree>
    <p:extLst>
      <p:ext uri="{BB962C8B-B14F-4D97-AF65-F5344CB8AC3E}">
        <p14:creationId xmlns:p14="http://schemas.microsoft.com/office/powerpoint/2010/main" val="1449155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26</a:t>
            </a:fld>
            <a:endParaRPr lang="es-ES" dirty="0"/>
          </a:p>
        </p:txBody>
      </p:sp>
    </p:spTree>
    <p:extLst>
      <p:ext uri="{BB962C8B-B14F-4D97-AF65-F5344CB8AC3E}">
        <p14:creationId xmlns:p14="http://schemas.microsoft.com/office/powerpoint/2010/main" val="17659231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5</a:t>
            </a:fld>
            <a:endParaRPr lang="es-ES" dirty="0"/>
          </a:p>
        </p:txBody>
      </p:sp>
    </p:spTree>
    <p:extLst>
      <p:ext uri="{BB962C8B-B14F-4D97-AF65-F5344CB8AC3E}">
        <p14:creationId xmlns:p14="http://schemas.microsoft.com/office/powerpoint/2010/main" val="3734867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6</a:t>
            </a:fld>
            <a:endParaRPr lang="es-ES" dirty="0"/>
          </a:p>
        </p:txBody>
      </p:sp>
    </p:spTree>
    <p:extLst>
      <p:ext uri="{BB962C8B-B14F-4D97-AF65-F5344CB8AC3E}">
        <p14:creationId xmlns:p14="http://schemas.microsoft.com/office/powerpoint/2010/main" val="1794432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marL="342900" lvl="0" indent="-342900">
              <a:lnSpc>
                <a:spcPct val="107000"/>
              </a:lnSpc>
              <a:spcAft>
                <a:spcPts val="800"/>
              </a:spcAft>
              <a:buSzPts val="1000"/>
              <a:buFont typeface="Symbol" panose="05050102010706020507" pitchFamily="18" charset="2"/>
              <a:buChar char=""/>
              <a:tabLst>
                <a:tab pos="4572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Funciones de los intermediarios:</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Facilitar el acceso a mercados:</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Los intermediarios ayudan a que los productos lleguen a una amplia base de clientes.</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Almacenamiento:</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Mantienen inventario para asegurar disponibilidad inmediata.</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Promoción:</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Ayudan en la promoción de productos a través de publicidad y descuentos.</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Venta:</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Realizan la venta directa al consumidor.</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Servicio postventa:</a:t>
            </a: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 Proveen soporte y atención al cliente después de la venta.</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SzPts val="1000"/>
              <a:buFont typeface="Symbol" panose="05050102010706020507" pitchFamily="18" charset="2"/>
              <a:buChar char=""/>
              <a:tabLst>
                <a:tab pos="457200" algn="l"/>
              </a:tabLst>
            </a:pPr>
            <a:r>
              <a:rPr lang="es-PE" sz="1200" b="1" kern="0" dirty="0">
                <a:effectLst/>
                <a:latin typeface="Times New Roman" panose="02020603050405020304" pitchFamily="18" charset="0"/>
                <a:ea typeface="Times New Roman" panose="02020603050405020304" pitchFamily="18" charset="0"/>
                <a:cs typeface="Times New Roman" panose="02020603050405020304" pitchFamily="18" charset="0"/>
              </a:rPr>
              <a:t>Selección de canales adecuados:</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s-PE" sz="1200" kern="0" dirty="0">
                <a:effectLst/>
                <a:latin typeface="Times New Roman" panose="02020603050405020304" pitchFamily="18" charset="0"/>
                <a:ea typeface="Times New Roman" panose="02020603050405020304" pitchFamily="18" charset="0"/>
                <a:cs typeface="Times New Roman" panose="02020603050405020304" pitchFamily="18" charset="0"/>
              </a:rPr>
              <a:t>La elección de los canales depende del tipo de producto, el mercado objetivo, la cobertura geográfica, y los costos. </a:t>
            </a:r>
            <a:endParaRPr lang="es-PE"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7</a:t>
            </a:fld>
            <a:endParaRPr lang="es-ES" dirty="0"/>
          </a:p>
        </p:txBody>
      </p:sp>
    </p:spTree>
    <p:extLst>
      <p:ext uri="{BB962C8B-B14F-4D97-AF65-F5344CB8AC3E}">
        <p14:creationId xmlns:p14="http://schemas.microsoft.com/office/powerpoint/2010/main" val="989299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9</a:t>
            </a:fld>
            <a:endParaRPr lang="es-ES" dirty="0"/>
          </a:p>
        </p:txBody>
      </p:sp>
    </p:spTree>
    <p:extLst>
      <p:ext uri="{BB962C8B-B14F-4D97-AF65-F5344CB8AC3E}">
        <p14:creationId xmlns:p14="http://schemas.microsoft.com/office/powerpoint/2010/main" val="2993610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10</a:t>
            </a:fld>
            <a:endParaRPr lang="es-ES" dirty="0"/>
          </a:p>
        </p:txBody>
      </p:sp>
    </p:spTree>
    <p:extLst>
      <p:ext uri="{BB962C8B-B14F-4D97-AF65-F5344CB8AC3E}">
        <p14:creationId xmlns:p14="http://schemas.microsoft.com/office/powerpoint/2010/main" val="1645284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11</a:t>
            </a:fld>
            <a:endParaRPr lang="es-ES" dirty="0"/>
          </a:p>
        </p:txBody>
      </p:sp>
    </p:spTree>
    <p:extLst>
      <p:ext uri="{BB962C8B-B14F-4D97-AF65-F5344CB8AC3E}">
        <p14:creationId xmlns:p14="http://schemas.microsoft.com/office/powerpoint/2010/main" val="324718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rtlCol="0"/>
          <a:lstStyle>
            <a:defPPr>
              <a:defRPr lang="es-ES"/>
            </a:defPPr>
          </a:lstStyle>
          <a:p>
            <a:pPr rtl="0"/>
            <a:endParaRPr lang="es-ES" dirty="0"/>
          </a:p>
        </p:txBody>
      </p:sp>
      <p:sp>
        <p:nvSpPr>
          <p:cNvPr id="4" name="Marcador de número de diapositiva 3"/>
          <p:cNvSpPr>
            <a:spLocks noGrp="1"/>
          </p:cNvSpPr>
          <p:nvPr>
            <p:ph type="sldNum" sz="quarter" idx="5"/>
          </p:nvPr>
        </p:nvSpPr>
        <p:spPr/>
        <p:txBody>
          <a:bodyPr rtlCol="0"/>
          <a:lstStyle>
            <a:defPPr>
              <a:defRPr lang="es-ES"/>
            </a:defPPr>
          </a:lstStyle>
          <a:p>
            <a:pPr rtl="0"/>
            <a:fld id="{A89C7E07-3C67-C64C-8DA0-0404F6303970}" type="slidenum">
              <a:rPr lang="es-ES" smtClean="0"/>
              <a:t>12</a:t>
            </a:fld>
            <a:endParaRPr lang="es-ES" dirty="0"/>
          </a:p>
        </p:txBody>
      </p:sp>
    </p:spTree>
    <p:extLst>
      <p:ext uri="{BB962C8B-B14F-4D97-AF65-F5344CB8AC3E}">
        <p14:creationId xmlns:p14="http://schemas.microsoft.com/office/powerpoint/2010/main" val="963408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ítulo 1">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cxnSp>
        <p:nvCxnSpPr>
          <p:cNvPr id="13" name="Conector rec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41327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ido y tabla del título">
    <p:bg>
      <p:bgPr>
        <a:solidFill>
          <a:schemeClr val="tx1"/>
        </a:solidFill>
        <a:effectLst/>
      </p:bgPr>
    </p:bg>
    <p:spTree>
      <p:nvGrpSpPr>
        <p:cNvPr id="1" name=""/>
        <p:cNvGrpSpPr/>
        <p:nvPr/>
      </p:nvGrpSpPr>
      <p:grpSpPr>
        <a:xfrm>
          <a:off x="0" y="0"/>
          <a:ext cx="0" cy="0"/>
          <a:chOff x="0" y="0"/>
          <a:chExt cx="0" cy="0"/>
        </a:xfrm>
      </p:grpSpPr>
      <p:grpSp>
        <p:nvGrpSpPr>
          <p:cNvPr id="5" name="Gru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9" name="Forma libre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5" name="Forma libre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7" name="Forma libre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3661409" y="4661717"/>
            <a:ext cx="7936230" cy="1380760"/>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3670935"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584005"/>
            <a:ext cx="2825115" cy="3999060"/>
          </a:xfrm>
        </p:spPr>
        <p:txBody>
          <a:bodyPr lIns="0" tIns="274320" rtlCol="0">
            <a:normAutofit/>
          </a:bodyPr>
          <a:lstStyle>
            <a:lvl1pPr marL="0" indent="0">
              <a:spcBef>
                <a:spcPts val="1800"/>
              </a:spcBef>
              <a:buFont typeface="Arial" panose="020B0604020202020204" pitchFamily="34" charset="0"/>
              <a:buNone/>
              <a:defRPr lang="es-ES" sz="2000"/>
            </a:lvl1pPr>
            <a:lvl2pPr marL="457200" indent="0">
              <a:spcBef>
                <a:spcPts val="1800"/>
              </a:spcBef>
              <a:buNone/>
              <a:defRPr lang="es-ES" sz="2000"/>
            </a:lvl2pPr>
            <a:lvl3pPr marL="914400" indent="0">
              <a:spcBef>
                <a:spcPts val="1800"/>
              </a:spcBef>
              <a:buNone/>
              <a:defRPr lang="es-ES" sz="2000"/>
            </a:lvl3pPr>
            <a:lvl4pPr marL="1371600" indent="0">
              <a:spcBef>
                <a:spcPts val="1800"/>
              </a:spcBef>
              <a:buNone/>
              <a:defRPr lang="es-ES" sz="2000"/>
            </a:lvl4pPr>
            <a:lvl5pPr marL="1828800" indent="0">
              <a:spcBef>
                <a:spcPts val="1800"/>
              </a:spcBef>
              <a:buNone/>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6" name="Marcador de contenid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3670934" y="584005"/>
            <a:ext cx="7926705" cy="3999060"/>
          </a:xfrm>
        </p:spPr>
        <p:txBody>
          <a:bodyPr lIns="0" rtlCol="0">
            <a:normAutofit/>
          </a:bodyPr>
          <a:lstStyle>
            <a:lvl1pPr marL="0" indent="0">
              <a:spcBef>
                <a:spcPts val="1800"/>
              </a:spcBef>
              <a:buNone/>
              <a:defRPr lang="es-ES" sz="2000"/>
            </a:lvl1pPr>
            <a:lvl2pPr>
              <a:spcBef>
                <a:spcPts val="6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2244329111"/>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ítulo y dos contenidos">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orma libre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198408"/>
            <a:ext cx="10972800" cy="1574317"/>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6" name="Marcador de contenid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95523" y="2676525"/>
            <a:ext cx="5746750" cy="3597470"/>
          </a:xfrm>
        </p:spPr>
        <p:txBody>
          <a:bodyPr lIns="0" rtlCol="0">
            <a:normAutofit/>
          </a:bodyPr>
          <a:lstStyle>
            <a:lvl1pPr marL="0" indent="0">
              <a:spcBef>
                <a:spcPts val="1800"/>
              </a:spcBef>
              <a:buNone/>
              <a:defRPr lang="es-ES" sz="2000"/>
            </a:lvl1pPr>
            <a:lvl2pPr>
              <a:spcBef>
                <a:spcPts val="6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7620000" y="2676525"/>
            <a:ext cx="3947160" cy="3597470"/>
          </a:xfrm>
        </p:spPr>
        <p:txBody>
          <a:bodyPr lIns="0" rtlCol="0">
            <a:normAutofit/>
          </a:bodyPr>
          <a:lstStyle>
            <a:lvl1pPr marL="342900" indent="-342900">
              <a:spcBef>
                <a:spcPts val="1800"/>
              </a:spcBef>
              <a:buFont typeface="Arial" panose="020B0604020202020204" pitchFamily="34" charset="0"/>
              <a:buChar char="•"/>
              <a:defRPr lang="es-ES" sz="2000"/>
            </a:lvl1pPr>
            <a:lvl2pPr>
              <a:spcBef>
                <a:spcPts val="1800"/>
              </a:spcBef>
              <a:defRPr lang="es-ES" sz="2000"/>
            </a:lvl2pPr>
            <a:lvl3pPr>
              <a:spcBef>
                <a:spcPts val="1800"/>
              </a:spcBef>
              <a:defRPr lang="es-ES" sz="2000"/>
            </a:lvl3pPr>
            <a:lvl4pPr>
              <a:spcBef>
                <a:spcPts val="1800"/>
              </a:spcBef>
              <a:defRPr lang="es-ES" sz="2000"/>
            </a:lvl4pPr>
            <a:lvl5pPr>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Tree>
    <p:extLst>
      <p:ext uri="{BB962C8B-B14F-4D97-AF65-F5344CB8AC3E}">
        <p14:creationId xmlns:p14="http://schemas.microsoft.com/office/powerpoint/2010/main" val="649744719"/>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a 2">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02400"/>
            <a:ext cx="10972800" cy="1570325"/>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9" name="Marcador de posición de la tabla 2">
            <a:extLst>
              <a:ext uri="{FF2B5EF4-FFF2-40B4-BE49-F238E27FC236}">
                <a16:creationId xmlns:a16="http://schemas.microsoft.com/office/drawing/2014/main" id="{1506B022-475A-6647-98FF-D5C319A0C7C4}"/>
              </a:ext>
            </a:extLst>
          </p:cNvPr>
          <p:cNvSpPr>
            <a:spLocks noGrp="1"/>
          </p:cNvSpPr>
          <p:nvPr>
            <p:ph type="tbl" sz="quarter" idx="10"/>
          </p:nvPr>
        </p:nvSpPr>
        <p:spPr>
          <a:xfrm>
            <a:off x="594360" y="2628629"/>
            <a:ext cx="10972800" cy="3636740"/>
          </a:xfrm>
        </p:spPr>
        <p:txBody>
          <a:bodyPr rtlCol="0">
            <a:noAutofit/>
          </a:bodyPr>
          <a:lstStyle>
            <a:lvl1pPr>
              <a:defRPr lang="es-ES"/>
            </a:lvl1pPr>
          </a:lstStyle>
          <a:p>
            <a:pPr rtl="0"/>
            <a:r>
              <a:rPr lang="es-MX"/>
              <a:t>Haz clic en el icono para agregar una tabla</a:t>
            </a:r>
            <a:endParaRPr lang="es-ES"/>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0410957"/>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ítulo 3">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594360"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flipH="1" flipV="1">
            <a:off x="6092752" y="0"/>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594360" y="454955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cxnSp>
        <p:nvCxnSpPr>
          <p:cNvPr id="4" name="Conector recto 3">
            <a:extLst>
              <a:ext uri="{FF2B5EF4-FFF2-40B4-BE49-F238E27FC236}">
                <a16:creationId xmlns:a16="http://schemas.microsoft.com/office/drawing/2014/main" id="{58B149C6-5AAC-B8E5-5411-EA38821F6754}"/>
              </a:ext>
              <a:ext uri="{C183D7F6-B498-43B3-948B-1728B52AA6E4}">
                <adec:decorative xmlns:adec="http://schemas.microsoft.com/office/drawing/2017/decorative" val="1"/>
              </a:ext>
            </a:extLst>
          </p:cNvPr>
          <p:cNvCxnSpPr>
            <a:cxnSpLocks/>
          </p:cNvCxnSpPr>
          <p:nvPr userDrawn="1"/>
        </p:nvCxnSpPr>
        <p:spPr>
          <a:xfrm>
            <a:off x="594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6927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grpSp>
        <p:nvGrpSpPr>
          <p:cNvPr id="6" name="Grupo 5">
            <a:extLst>
              <a:ext uri="{FF2B5EF4-FFF2-40B4-BE49-F238E27FC236}">
                <a16:creationId xmlns:a16="http://schemas.microsoft.com/office/drawing/2014/main" id="{806C6F65-35CD-D64B-992A-0C1C1E00384D}"/>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7" name="Autoforma 24">
              <a:extLst>
                <a:ext uri="{FF2B5EF4-FFF2-40B4-BE49-F238E27FC236}">
                  <a16:creationId xmlns:a16="http://schemas.microsoft.com/office/drawing/2014/main" id="{CFD467E2-FF13-7E4F-BEF9-EA1A17665B2D}"/>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8" name="Forma libre 7">
              <a:extLst>
                <a:ext uri="{FF2B5EF4-FFF2-40B4-BE49-F238E27FC236}">
                  <a16:creationId xmlns:a16="http://schemas.microsoft.com/office/drawing/2014/main" id="{CA85A327-3157-B442-993A-6900F71249AC}"/>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9" name="Forma libre 8">
              <a:extLst>
                <a:ext uri="{FF2B5EF4-FFF2-40B4-BE49-F238E27FC236}">
                  <a16:creationId xmlns:a16="http://schemas.microsoft.com/office/drawing/2014/main" id="{9A459CB4-74AF-0544-AB1E-7CC6D10F84EB}"/>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10" name="Forma libre 9">
              <a:extLst>
                <a:ext uri="{FF2B5EF4-FFF2-40B4-BE49-F238E27FC236}">
                  <a16:creationId xmlns:a16="http://schemas.microsoft.com/office/drawing/2014/main" id="{95A20BFD-9142-D64A-A78A-61B75FCA0D76}"/>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es-ES"/>
              </a:defPPr>
            </a:lstStyle>
            <a:p>
              <a:pPr rtl="0"/>
              <a:endParaRPr lang="es-ES" noProof="0" dirty="0"/>
            </a:p>
          </p:txBody>
        </p:sp>
        <p:sp>
          <p:nvSpPr>
            <p:cNvPr id="11" name="Forma libre 10">
              <a:extLst>
                <a:ext uri="{FF2B5EF4-FFF2-40B4-BE49-F238E27FC236}">
                  <a16:creationId xmlns:a16="http://schemas.microsoft.com/office/drawing/2014/main" id="{B80736DF-C890-DB47-AEAA-D3D92505E632}"/>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noProof="0" dirty="0"/>
            </a:p>
          </p:txBody>
        </p:sp>
      </p:grpSp>
      <p:sp>
        <p:nvSpPr>
          <p:cNvPr id="12" name="Título 1">
            <a:extLst>
              <a:ext uri="{FF2B5EF4-FFF2-40B4-BE49-F238E27FC236}">
                <a16:creationId xmlns:a16="http://schemas.microsoft.com/office/drawing/2014/main" id="{39F93F26-ED5C-E74E-BFBD-E3054DC1B9C1}"/>
              </a:ext>
            </a:extLst>
          </p:cNvPr>
          <p:cNvSpPr>
            <a:spLocks noGrp="1"/>
          </p:cNvSpPr>
          <p:nvPr>
            <p:ph type="title" hasCustomPrompt="1"/>
          </p:nvPr>
        </p:nvSpPr>
        <p:spPr>
          <a:xfrm>
            <a:off x="594360" y="189572"/>
            <a:ext cx="6787747" cy="1593507"/>
          </a:xfrm>
          <a:prstGeom prst="rect">
            <a:avLst/>
          </a:prstGeom>
        </p:spPr>
        <p:txBody>
          <a:bodyPr lIns="0" tIns="0" rIns="0" bIns="0" rtlCol="0" anchor="b" anchorCtr="0">
            <a:noAutofit/>
          </a:bodyPr>
          <a:lstStyle>
            <a:lvl1pPr>
              <a:defRPr lang="es-ES" sz="4400" b="1" i="0" spc="50" baseline="0">
                <a:latin typeface="+mj-lt"/>
              </a:defRPr>
            </a:lvl1pPr>
          </a:lstStyle>
          <a:p>
            <a:pPr rtl="0"/>
            <a:r>
              <a:rPr lang="es-ES" noProof="0" dirty="0"/>
              <a:t>Haga clic para agregar un título </a:t>
            </a:r>
          </a:p>
        </p:txBody>
      </p:sp>
      <p:sp>
        <p:nvSpPr>
          <p:cNvPr id="2" name="Marcador de contenido 5">
            <a:extLst>
              <a:ext uri="{FF2B5EF4-FFF2-40B4-BE49-F238E27FC236}">
                <a16:creationId xmlns:a16="http://schemas.microsoft.com/office/drawing/2014/main" id="{186153BD-9D2B-47EB-3553-1D3F6663B2A3}"/>
              </a:ext>
            </a:extLst>
          </p:cNvPr>
          <p:cNvSpPr>
            <a:spLocks noGrp="1"/>
          </p:cNvSpPr>
          <p:nvPr>
            <p:ph sz="quarter" idx="13" hasCustomPrompt="1"/>
          </p:nvPr>
        </p:nvSpPr>
        <p:spPr>
          <a:xfrm>
            <a:off x="594359" y="2281918"/>
            <a:ext cx="6787747" cy="3708517"/>
          </a:xfrm>
        </p:spPr>
        <p:txBody>
          <a:bodyPr lIns="0" tIns="228600" rIns="0" bIns="0" rtlCol="0">
            <a:normAutofit/>
          </a:bodyPr>
          <a:lstStyle>
            <a:lvl1pPr marL="283464" indent="-283464">
              <a:lnSpc>
                <a:spcPct val="80000"/>
              </a:lnSpc>
              <a:spcBef>
                <a:spcPts val="2200"/>
              </a:spcBef>
              <a:buFont typeface="Arial" panose="020B0604020202020204" pitchFamily="34" charset="0"/>
              <a:buChar char="•"/>
              <a:defRPr lang="es-ES" sz="2400" b="1" i="0" kern="1200" dirty="0">
                <a:solidFill>
                  <a:schemeClr val="tx2">
                    <a:lumMod val="75000"/>
                  </a:schemeClr>
                </a:solidFill>
                <a:latin typeface="+mn-lt"/>
                <a:ea typeface="+mn-ea"/>
                <a:cs typeface="+mn-cs"/>
              </a:defRPr>
            </a:lvl1pPr>
            <a:lvl2pPr indent="-283464">
              <a:spcBef>
                <a:spcPts val="6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noProof="0" dirty="0"/>
              <a:t>Haga clic para agregar contenido</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3" name="Marcador de número de diapositiva 42">
            <a:extLst>
              <a:ext uri="{FF2B5EF4-FFF2-40B4-BE49-F238E27FC236}">
                <a16:creationId xmlns:a16="http://schemas.microsoft.com/office/drawing/2014/main" id="{D80CCC8F-9CF1-9621-04EB-DFA68FEE42D2}"/>
              </a:ext>
            </a:extLst>
          </p:cNvPr>
          <p:cNvSpPr>
            <a:spLocks noGrp="1"/>
          </p:cNvSpPr>
          <p:nvPr>
            <p:ph type="sldNum" sz="quarter" idx="26"/>
          </p:nvPr>
        </p:nvSpPr>
        <p:spPr/>
        <p:txBody>
          <a:bodyPr rtlCol="0"/>
          <a:lstStyle>
            <a:defPPr>
              <a:defRPr lang="es-ES"/>
            </a:defPPr>
          </a:lstStyle>
          <a:p>
            <a:pPr rtl="0"/>
            <a:fld id="{294A09A9-5501-47C1-A89A-A340965A2BE2}" type="slidenum">
              <a:rPr lang="es-ES" noProof="0" smtClean="0"/>
              <a:pPr rtl="0"/>
              <a:t>‹Nº›</a:t>
            </a:fld>
            <a:endParaRPr lang="es-ES" noProof="0" dirty="0"/>
          </a:p>
        </p:txBody>
      </p:sp>
      <p:sp>
        <p:nvSpPr>
          <p:cNvPr id="42" name="Marcador de fecha 41">
            <a:extLst>
              <a:ext uri="{FF2B5EF4-FFF2-40B4-BE49-F238E27FC236}">
                <a16:creationId xmlns:a16="http://schemas.microsoft.com/office/drawing/2014/main" id="{29CE2856-DB8F-5603-C085-74C70560FAC8}"/>
              </a:ext>
            </a:extLst>
          </p:cNvPr>
          <p:cNvSpPr>
            <a:spLocks noGrp="1"/>
          </p:cNvSpPr>
          <p:nvPr>
            <p:ph type="dt" sz="half" idx="25"/>
          </p:nvPr>
        </p:nvSpPr>
        <p:spPr/>
        <p:txBody>
          <a:bodyPr rtlCol="0"/>
          <a:lstStyle>
            <a:defPPr>
              <a:defRPr lang="es-ES"/>
            </a:defPPr>
          </a:lstStyle>
          <a:p>
            <a:pPr rtl="0"/>
            <a:endParaRPr lang="es-ES" noProof="0" dirty="0">
              <a:latin typeface="+mn-lt"/>
            </a:endParaRPr>
          </a:p>
        </p:txBody>
      </p:sp>
      <p:cxnSp>
        <p:nvCxnSpPr>
          <p:cNvPr id="4" name="Conector recto 3">
            <a:extLst>
              <a:ext uri="{FF2B5EF4-FFF2-40B4-BE49-F238E27FC236}">
                <a16:creationId xmlns:a16="http://schemas.microsoft.com/office/drawing/2014/main" id="{979826C1-7A52-DA25-F422-EE62DED7D1B6}"/>
              </a:ext>
              <a:ext uri="{C183D7F6-B498-43B3-948B-1728B52AA6E4}">
                <adec:decorative xmlns:adec="http://schemas.microsoft.com/office/drawing/2017/decorative" val="1"/>
              </a:ext>
            </a:extLst>
          </p:cNvPr>
          <p:cNvCxnSpPr>
            <a:cxnSpLocks/>
          </p:cNvCxnSpPr>
          <p:nvPr userDrawn="1"/>
        </p:nvCxnSpPr>
        <p:spPr>
          <a:xfrm>
            <a:off x="594360" y="2148840"/>
            <a:ext cx="2130552" cy="0"/>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18089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ítulo de sección">
    <p:bg>
      <p:bgPr>
        <a:solidFill>
          <a:schemeClr val="accent3"/>
        </a:solidFill>
        <a:effectLst/>
      </p:bgPr>
    </p:bg>
    <p:spTree>
      <p:nvGrpSpPr>
        <p:cNvPr id="1" name=""/>
        <p:cNvGrpSpPr/>
        <p:nvPr/>
      </p:nvGrpSpPr>
      <p:grpSpPr>
        <a:xfrm>
          <a:off x="0" y="0"/>
          <a:ext cx="0" cy="0"/>
          <a:chOff x="0" y="0"/>
          <a:chExt cx="0" cy="0"/>
        </a:xfrm>
      </p:grpSpPr>
      <p:sp>
        <p:nvSpPr>
          <p:cNvPr id="4" name="Marcador de posición de imagen 3">
            <a:extLst>
              <a:ext uri="{FF2B5EF4-FFF2-40B4-BE49-F238E27FC236}">
                <a16:creationId xmlns:a16="http://schemas.microsoft.com/office/drawing/2014/main" id="{B79D0555-EBDC-B53A-212D-A5921795FEC8}"/>
              </a:ext>
            </a:extLst>
          </p:cNvPr>
          <p:cNvSpPr>
            <a:spLocks noGrp="1"/>
          </p:cNvSpPr>
          <p:nvPr>
            <p:ph type="pic" sz="quarter" idx="13"/>
          </p:nvPr>
        </p:nvSpPr>
        <p:spPr>
          <a:xfrm>
            <a:off x="0" y="0"/>
            <a:ext cx="12192000" cy="688054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p:spPr>
        <p:txBody>
          <a:bodyPr wrap="square" tIns="182880" rtlCol="0">
            <a:noAutofit/>
          </a:bodyPr>
          <a:lstStyle>
            <a:lvl1pPr marL="0" indent="0" algn="ctr">
              <a:buNone/>
              <a:defRPr lang="es-ES" sz="2000">
                <a:solidFill>
                  <a:schemeClr val="tx1"/>
                </a:solidFill>
              </a:defRPr>
            </a:lvl1pPr>
          </a:lstStyle>
          <a:p>
            <a:pPr rtl="0"/>
            <a:r>
              <a:rPr lang="es-MX"/>
              <a:t>Haz clic en el icono para agregar una imagen</a:t>
            </a:r>
            <a:endParaRPr lang="es-ES"/>
          </a:p>
        </p:txBody>
      </p:sp>
      <p:sp>
        <p:nvSpPr>
          <p:cNvPr id="18" name="Título 1">
            <a:extLst>
              <a:ext uri="{FF2B5EF4-FFF2-40B4-BE49-F238E27FC236}">
                <a16:creationId xmlns:a16="http://schemas.microsoft.com/office/drawing/2014/main" id="{8D492973-78E3-D34E-835E-CF2D4517016D}"/>
              </a:ext>
            </a:extLst>
          </p:cNvPr>
          <p:cNvSpPr>
            <a:spLocks noGrp="1"/>
          </p:cNvSpPr>
          <p:nvPr>
            <p:ph type="title" hasCustomPrompt="1"/>
          </p:nvPr>
        </p:nvSpPr>
        <p:spPr>
          <a:xfrm>
            <a:off x="6309359" y="444933"/>
            <a:ext cx="5477479" cy="3291840"/>
          </a:xfrm>
          <a:prstGeom prst="rect">
            <a:avLst/>
          </a:prstGeom>
        </p:spPr>
        <p:txBody>
          <a:bodyPr lIns="0" tIns="0" rIns="0" bIns="0" rtlCol="0" anchor="b" anchorCtr="0">
            <a:noAutofit/>
          </a:bodyPr>
          <a:lstStyle>
            <a:lvl1pPr>
              <a:defRPr lang="es-ES" sz="6000" b="1" i="0" baseline="0">
                <a:solidFill>
                  <a:schemeClr val="tx1"/>
                </a:solidFill>
                <a:latin typeface="+mj-lt"/>
              </a:defRPr>
            </a:lvl1pPr>
          </a:lstStyle>
          <a:p>
            <a:pPr rtl="0"/>
            <a:r>
              <a:rPr lang="es-ES"/>
              <a:t>Haga clic para agregar un título </a:t>
            </a:r>
          </a:p>
        </p:txBody>
      </p:sp>
      <p:sp>
        <p:nvSpPr>
          <p:cNvPr id="7" name="Rectángulo 6">
            <a:extLst>
              <a:ext uri="{FF2B5EF4-FFF2-40B4-BE49-F238E27FC236}">
                <a16:creationId xmlns:a16="http://schemas.microsoft.com/office/drawing/2014/main" id="{D96BA398-1ED2-1FCA-63B9-8915A8C7A524}"/>
              </a:ext>
              <a:ext uri="{C183D7F6-B498-43B3-948B-1728B52AA6E4}">
                <adec:decorative xmlns:adec="http://schemas.microsoft.com/office/drawing/2017/decorative" val="1"/>
              </a:ext>
            </a:extLst>
          </p:cNvPr>
          <p:cNvSpPr/>
          <p:nvPr userDrawn="1"/>
        </p:nvSpPr>
        <p:spPr>
          <a:xfrm>
            <a:off x="6309360" y="3951843"/>
            <a:ext cx="2133600" cy="100584"/>
          </a:xfrm>
          <a:prstGeom prst="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s-ES"/>
            </a:defPPr>
          </a:lstStyle>
          <a:p>
            <a:pPr algn="ctr" rtl="0"/>
            <a:endParaRPr lang="es-ES" dirty="0"/>
          </a:p>
        </p:txBody>
      </p:sp>
    </p:spTree>
    <p:extLst>
      <p:ext uri="{BB962C8B-B14F-4D97-AF65-F5344CB8AC3E}">
        <p14:creationId xmlns:p14="http://schemas.microsoft.com/office/powerpoint/2010/main" val="1729169562"/>
      </p:ext>
    </p:extLst>
  </p:cSld>
  <p:clrMapOvr>
    <a:masterClrMapping/>
  </p:clrMapOvr>
  <p:extLst>
    <p:ext uri="{DCECCB84-F9BA-43D5-87BE-67443E8EF086}">
      <p15:sldGuideLst xmlns:p15="http://schemas.microsoft.com/office/powerpoint/2012/main">
        <p15:guide id="2" pos="7104">
          <p15:clr>
            <a:srgbClr val="FBAE40"/>
          </p15:clr>
        </p15:guide>
        <p15:guide id="3" pos="4344" userDrawn="1">
          <p15:clr>
            <a:srgbClr val="FBAE40"/>
          </p15:clr>
        </p15:guide>
        <p15:guide id="4" pos="4560" userDrawn="1">
          <p15:clr>
            <a:srgbClr val="FBAE40"/>
          </p15:clr>
        </p15:guide>
        <p15:guide id="8" orient="horz" pos="184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ítulo 2">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299835" y="43052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sp>
        <p:nvSpPr>
          <p:cNvPr id="6" name="Marcador de posición de imagen 5">
            <a:extLst>
              <a:ext uri="{FF2B5EF4-FFF2-40B4-BE49-F238E27FC236}">
                <a16:creationId xmlns:a16="http://schemas.microsoft.com/office/drawing/2014/main" id="{A9973BC6-F6E5-0B3B-C8AB-0AC4020D4E8B}"/>
              </a:ext>
            </a:extLst>
          </p:cNvPr>
          <p:cNvSpPr>
            <a:spLocks noGrp="1"/>
          </p:cNvSpPr>
          <p:nvPr>
            <p:ph type="pic" sz="quarter" idx="12"/>
          </p:nvPr>
        </p:nvSpPr>
        <p:spPr>
          <a:xfrm>
            <a:off x="0" y="-11113"/>
            <a:ext cx="5791200" cy="6880226"/>
          </a:xfrm>
        </p:spPr>
        <p:txBody>
          <a:bodyPr rtlCol="0">
            <a:normAutofit/>
          </a:bodyPr>
          <a:lstStyle>
            <a:lvl1pPr marL="0" indent="0" algn="ctr">
              <a:buNone/>
              <a:defRPr lang="es-ES" sz="2000"/>
            </a:lvl1pPr>
          </a:lstStyle>
          <a:p>
            <a:pPr rtl="0"/>
            <a:r>
              <a:rPr lang="es-MX"/>
              <a:t>Haz clic en el icono para agregar una imagen</a:t>
            </a:r>
            <a:endParaRPr lang="es-ES"/>
          </a:p>
        </p:txBody>
      </p: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299835" y="456860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cxnSp>
        <p:nvCxnSpPr>
          <p:cNvPr id="7" name="Conector recto 6">
            <a:extLst>
              <a:ext uri="{FF2B5EF4-FFF2-40B4-BE49-F238E27FC236}">
                <a16:creationId xmlns:a16="http://schemas.microsoft.com/office/drawing/2014/main" id="{29169ED6-4B82-6844-119F-AC15CDF2D3E5}"/>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8791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Resumen 2">
    <p:bg>
      <p:bgPr>
        <a:solidFill>
          <a:schemeClr val="tx1"/>
        </a:solidFill>
        <a:effectLst/>
      </p:bgPr>
    </p:bg>
    <p:spTree>
      <p:nvGrpSpPr>
        <p:cNvPr id="1" name=""/>
        <p:cNvGrpSpPr/>
        <p:nvPr/>
      </p:nvGrpSpPr>
      <p:grpSpPr>
        <a:xfrm>
          <a:off x="0" y="0"/>
          <a:ext cx="0" cy="0"/>
          <a:chOff x="0" y="0"/>
          <a:chExt cx="0" cy="0"/>
        </a:xfrm>
      </p:grpSpPr>
      <p:cxnSp>
        <p:nvCxnSpPr>
          <p:cNvPr id="9" name="Conector recto 8">
            <a:extLst>
              <a:ext uri="{FF2B5EF4-FFF2-40B4-BE49-F238E27FC236}">
                <a16:creationId xmlns:a16="http://schemas.microsoft.com/office/drawing/2014/main" id="{C57F1500-1A16-D1EF-4F0C-030852B291FC}"/>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grpSp>
        <p:nvGrpSpPr>
          <p:cNvPr id="10" name="Grupo 9">
            <a:extLst>
              <a:ext uri="{FF2B5EF4-FFF2-40B4-BE49-F238E27FC236}">
                <a16:creationId xmlns:a16="http://schemas.microsoft.com/office/drawing/2014/main" id="{2D07A0BE-3890-193E-9439-F294E61A71B9}"/>
              </a:ext>
              <a:ext uri="{C183D7F6-B498-43B3-948B-1728B52AA6E4}">
                <adec:decorative xmlns:adec="http://schemas.microsoft.com/office/drawing/2017/decorative" val="1"/>
              </a:ext>
            </a:extLst>
          </p:cNvPr>
          <p:cNvGrpSpPr>
            <a:grpSpLocks/>
          </p:cNvGrpSpPr>
          <p:nvPr userDrawn="1"/>
        </p:nvGrpSpPr>
        <p:grpSpPr bwMode="auto">
          <a:xfrm rot="16200000" flipV="1">
            <a:off x="0" y="3900132"/>
            <a:ext cx="2959226" cy="2959226"/>
            <a:chOff x="0" y="12289"/>
            <a:chExt cx="3550" cy="3551"/>
          </a:xfrm>
        </p:grpSpPr>
        <p:sp>
          <p:nvSpPr>
            <p:cNvPr id="11" name="Forma libre 19">
              <a:extLst>
                <a:ext uri="{FF2B5EF4-FFF2-40B4-BE49-F238E27FC236}">
                  <a16:creationId xmlns:a16="http://schemas.microsoft.com/office/drawing/2014/main" id="{C05217ED-C258-E6CE-BA7F-28A6EA41BCD3}"/>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20">
              <a:extLst>
                <a:ext uri="{FF2B5EF4-FFF2-40B4-BE49-F238E27FC236}">
                  <a16:creationId xmlns:a16="http://schemas.microsoft.com/office/drawing/2014/main" id="{F3E11A1F-14DD-BA35-D7D7-4D4ADEAA3484}"/>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21">
              <a:extLst>
                <a:ext uri="{FF2B5EF4-FFF2-40B4-BE49-F238E27FC236}">
                  <a16:creationId xmlns:a16="http://schemas.microsoft.com/office/drawing/2014/main" id="{F14541B0-973F-7E21-1019-D2FB83C8C0D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32" name="Título 1">
            <a:extLst>
              <a:ext uri="{FF2B5EF4-FFF2-40B4-BE49-F238E27FC236}">
                <a16:creationId xmlns:a16="http://schemas.microsoft.com/office/drawing/2014/main" id="{467E05B6-B7CB-1E4F-96BA-4B8CFE8B63D9}"/>
              </a:ext>
            </a:extLst>
          </p:cNvPr>
          <p:cNvSpPr>
            <a:spLocks noGrp="1"/>
          </p:cNvSpPr>
          <p:nvPr>
            <p:ph type="title" hasCustomPrompt="1"/>
          </p:nvPr>
        </p:nvSpPr>
        <p:spPr>
          <a:xfrm>
            <a:off x="594360" y="102875"/>
            <a:ext cx="10873740" cy="1680205"/>
          </a:xfrm>
          <a:prstGeom prst="rect">
            <a:avLst/>
          </a:prstGeom>
        </p:spPr>
        <p:txBody>
          <a:bodyPr lIns="0" tIns="0" rIns="0" bIns="0" rtlCol="0" anchor="b" anchorCtr="0">
            <a:noAutofit/>
          </a:bodyPr>
          <a:lstStyle>
            <a:lvl1pPr>
              <a:defRPr lang="es-ES" sz="4400" b="1" i="0">
                <a:latin typeface="+mj-lt"/>
              </a:defRPr>
            </a:lvl1pPr>
          </a:lstStyle>
          <a:p>
            <a:pPr rtl="0"/>
            <a:r>
              <a:rPr lang="es-ES"/>
              <a:t>Haga clic para agregar un título </a:t>
            </a:r>
          </a:p>
        </p:txBody>
      </p:sp>
      <p:sp>
        <p:nvSpPr>
          <p:cNvPr id="2" name="Marcador de contenido 5">
            <a:extLst>
              <a:ext uri="{FF2B5EF4-FFF2-40B4-BE49-F238E27FC236}">
                <a16:creationId xmlns:a16="http://schemas.microsoft.com/office/drawing/2014/main" id="{F6FE0DC0-B0D7-F4D6-8038-177AD7A8C211}"/>
              </a:ext>
            </a:extLst>
          </p:cNvPr>
          <p:cNvSpPr>
            <a:spLocks noGrp="1"/>
          </p:cNvSpPr>
          <p:nvPr>
            <p:ph sz="quarter" idx="13" hasCustomPrompt="1"/>
          </p:nvPr>
        </p:nvSpPr>
        <p:spPr>
          <a:xfrm>
            <a:off x="3657600" y="2282008"/>
            <a:ext cx="7810500" cy="3699328"/>
          </a:xfrm>
        </p:spPr>
        <p:txBody>
          <a:bodyPr lIns="0" tIns="228600" rIns="0" bIns="0" rtlCol="0">
            <a:normAutofit/>
          </a:bodyPr>
          <a:lstStyle>
            <a:lvl1pPr marL="283464" indent="-283464">
              <a:spcBef>
                <a:spcPts val="1800"/>
              </a:spcBef>
              <a:buFont typeface="Arial" panose="020B0604020202020204" pitchFamily="34" charset="0"/>
              <a:buChar char="•"/>
              <a:defRPr lang="es-ES" sz="2000"/>
            </a:lvl1pPr>
            <a:lvl2pPr indent="-283464">
              <a:spcBef>
                <a:spcPts val="18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8" name="Marcador de número de diapositiva 7">
            <a:extLst>
              <a:ext uri="{FF2B5EF4-FFF2-40B4-BE49-F238E27FC236}">
                <a16:creationId xmlns:a16="http://schemas.microsoft.com/office/drawing/2014/main" id="{7ED58739-4346-5104-B1AC-89ED035912AF}"/>
              </a:ext>
            </a:extLst>
          </p:cNvPr>
          <p:cNvSpPr>
            <a:spLocks noGrp="1"/>
          </p:cNvSpPr>
          <p:nvPr>
            <p:ph type="sldNum" sz="quarter" idx="2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5" name="Marcador de fecha 4">
            <a:extLst>
              <a:ext uri="{FF2B5EF4-FFF2-40B4-BE49-F238E27FC236}">
                <a16:creationId xmlns:a16="http://schemas.microsoft.com/office/drawing/2014/main" id="{E9272B8D-F380-9F1A-C8E6-BDD2352B1763}"/>
              </a:ext>
            </a:extLst>
          </p:cNvPr>
          <p:cNvSpPr>
            <a:spLocks noGrp="1"/>
          </p:cNvSpPr>
          <p:nvPr>
            <p:ph type="dt" sz="half" idx="2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140296414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pos="600">
          <p15:clr>
            <a:srgbClr val="FBAE40"/>
          </p15:clr>
        </p15:guide>
        <p15:guide id="2" pos="7080">
          <p15:clr>
            <a:srgbClr val="FBAE40"/>
          </p15:clr>
        </p15:guide>
        <p15:guide id="3" pos="2304">
          <p15:clr>
            <a:srgbClr val="FBAE40"/>
          </p15:clr>
        </p15:guide>
        <p15:guide id="4" pos="5736">
          <p15:clr>
            <a:srgbClr val="FBAE40"/>
          </p15:clr>
        </p15:guide>
        <p15:guide id="5" pos="1944">
          <p15:clr>
            <a:srgbClr val="FBAE40"/>
          </p15:clr>
        </p15:guide>
        <p15:guide id="6" pos="4008">
          <p15:clr>
            <a:srgbClr val="FBAE40"/>
          </p15:clr>
        </p15:guide>
        <p15:guide id="7" orient="horz" pos="1224">
          <p15:clr>
            <a:srgbClr val="FBAE40"/>
          </p15:clr>
        </p15:guide>
        <p15:guide id="8" orient="horz" pos="1440">
          <p15:clr>
            <a:srgbClr val="FBAE40"/>
          </p15:clr>
        </p15:guide>
        <p15:guide id="9" orient="horz" pos="552">
          <p15:clr>
            <a:srgbClr val="FBAE40"/>
          </p15:clr>
        </p15:guide>
        <p15:guide id="10" pos="5352">
          <p15:clr>
            <a:srgbClr val="FBAE40"/>
          </p15:clr>
        </p15:guide>
        <p15:guide id="11" pos="3648">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p:bg>
      <p:bgPr>
        <a:solidFill>
          <a:schemeClr val="tx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6987D-0137-DE42-B76B-FF621E808D90}"/>
              </a:ext>
            </a:extLst>
          </p:cNvPr>
          <p:cNvSpPr>
            <a:spLocks noGrp="1"/>
          </p:cNvSpPr>
          <p:nvPr>
            <p:ph type="ctrTitle" hasCustomPrompt="1"/>
          </p:nvPr>
        </p:nvSpPr>
        <p:spPr>
          <a:xfrm>
            <a:off x="6309904" y="411479"/>
            <a:ext cx="5486400" cy="3291840"/>
          </a:xfrm>
          <a:prstGeom prst="rect">
            <a:avLst/>
          </a:prstGeom>
        </p:spPr>
        <p:txBody>
          <a:bodyPr lIns="0" tIns="0" rIns="0" bIns="0" rtlCol="0" anchor="b">
            <a:noAutofit/>
          </a:bodyPr>
          <a:lstStyle>
            <a:lvl1pPr algn="l">
              <a:lnSpc>
                <a:spcPct val="80000"/>
              </a:lnSpc>
              <a:defRPr lang="es-ES" sz="6000" b="1" i="0" spc="100" baseline="0">
                <a:solidFill>
                  <a:schemeClr val="bg1"/>
                </a:solidFill>
                <a:latin typeface="+mj-lt"/>
              </a:defRPr>
            </a:lvl1pPr>
          </a:lstStyle>
          <a:p>
            <a:pPr rtl="0"/>
            <a:r>
              <a:rPr lang="es-ES"/>
              <a:t>Haga clic para agregar un título </a:t>
            </a:r>
          </a:p>
        </p:txBody>
      </p:sp>
      <p:grpSp>
        <p:nvGrpSpPr>
          <p:cNvPr id="9" name="Grupo 8">
            <a:extLst>
              <a:ext uri="{FF2B5EF4-FFF2-40B4-BE49-F238E27FC236}">
                <a16:creationId xmlns:a16="http://schemas.microsoft.com/office/drawing/2014/main" id="{C26C18C3-ED25-DD4B-BA72-24932D54DE37}"/>
              </a:ext>
              <a:ext uri="{C183D7F6-B498-43B3-948B-1728B52AA6E4}">
                <adec:decorative xmlns:adec="http://schemas.microsoft.com/office/drawing/2017/decorative" val="1"/>
              </a:ext>
            </a:extLst>
          </p:cNvPr>
          <p:cNvGrpSpPr>
            <a:grpSpLocks/>
          </p:cNvGrpSpPr>
          <p:nvPr userDrawn="1"/>
        </p:nvGrpSpPr>
        <p:grpSpPr bwMode="auto">
          <a:xfrm>
            <a:off x="1" y="758752"/>
            <a:ext cx="6099248" cy="6099248"/>
            <a:chOff x="0" y="12289"/>
            <a:chExt cx="3550" cy="3551"/>
          </a:xfrm>
        </p:grpSpPr>
        <p:sp>
          <p:nvSpPr>
            <p:cNvPr id="10" name="Forma libre 9">
              <a:extLst>
                <a:ext uri="{FF2B5EF4-FFF2-40B4-BE49-F238E27FC236}">
                  <a16:creationId xmlns:a16="http://schemas.microsoft.com/office/drawing/2014/main" id="{C07CC263-2515-F147-8CC5-F8E9FF9FA8E4}"/>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1" name="Forma libre 10">
              <a:extLst>
                <a:ext uri="{FF2B5EF4-FFF2-40B4-BE49-F238E27FC236}">
                  <a16:creationId xmlns:a16="http://schemas.microsoft.com/office/drawing/2014/main" id="{43B40037-7481-524B-8685-404D965690F2}"/>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2" name="Forma libre 11">
              <a:extLst>
                <a:ext uri="{FF2B5EF4-FFF2-40B4-BE49-F238E27FC236}">
                  <a16:creationId xmlns:a16="http://schemas.microsoft.com/office/drawing/2014/main" id="{7B759713-8408-EE47-9394-3DA6F5E4B624}"/>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cxnSp>
        <p:nvCxnSpPr>
          <p:cNvPr id="13" name="Conector recto 12">
            <a:extLst>
              <a:ext uri="{FF2B5EF4-FFF2-40B4-BE49-F238E27FC236}">
                <a16:creationId xmlns:a16="http://schemas.microsoft.com/office/drawing/2014/main" id="{A69706A2-3726-FE4E-B923-E75D48597816}"/>
              </a:ext>
              <a:ext uri="{C183D7F6-B498-43B3-948B-1728B52AA6E4}">
                <adec:decorative xmlns:adec="http://schemas.microsoft.com/office/drawing/2017/decorative" val="1"/>
              </a:ext>
            </a:extLst>
          </p:cNvPr>
          <p:cNvCxnSpPr>
            <a:cxnSpLocks/>
          </p:cNvCxnSpPr>
          <p:nvPr userDrawn="1"/>
        </p:nvCxnSpPr>
        <p:spPr>
          <a:xfrm>
            <a:off x="6309360" y="3950208"/>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8" name="Marcador de texto 29">
            <a:extLst>
              <a:ext uri="{FF2B5EF4-FFF2-40B4-BE49-F238E27FC236}">
                <a16:creationId xmlns:a16="http://schemas.microsoft.com/office/drawing/2014/main" id="{276A9CD7-E675-3048-86D3-3546A2F6B456}"/>
              </a:ext>
            </a:extLst>
          </p:cNvPr>
          <p:cNvSpPr>
            <a:spLocks noGrp="1"/>
          </p:cNvSpPr>
          <p:nvPr>
            <p:ph type="body" sz="quarter" idx="11" hasCustomPrompt="1"/>
          </p:nvPr>
        </p:nvSpPr>
        <p:spPr>
          <a:xfrm>
            <a:off x="6309905" y="4549552"/>
            <a:ext cx="5486400" cy="1645920"/>
          </a:xfrm>
        </p:spPr>
        <p:txBody>
          <a:bodyPr lIns="0" tIns="0" rIns="0" bIns="0" rtlCol="0">
            <a:noAutofit/>
          </a:bodyPr>
          <a:lstStyle>
            <a:lvl1pPr marL="0" indent="0">
              <a:buNone/>
              <a:defRPr lang="es-ES" sz="2400" b="1" i="0">
                <a:solidFill>
                  <a:schemeClr val="tx2">
                    <a:lumMod val="75000"/>
                  </a:schemeClr>
                </a:solidFill>
                <a:latin typeface="+mn-lt"/>
              </a:defRPr>
            </a:lvl1pPr>
            <a:lvl2pPr>
              <a:defRPr lang="es-ES" sz="4000"/>
            </a:lvl2pPr>
            <a:lvl3pPr>
              <a:defRPr lang="es-ES" sz="4000"/>
            </a:lvl3pPr>
            <a:lvl4pPr>
              <a:defRPr lang="es-ES" sz="4000"/>
            </a:lvl4pPr>
            <a:lvl5pPr>
              <a:defRPr lang="es-ES" sz="4000"/>
            </a:lvl5pPr>
          </a:lstStyle>
          <a:p>
            <a:pPr lvl="0" rtl="0"/>
            <a:r>
              <a:rPr lang="es-ES"/>
              <a:t>Haga clic para agregar texto</a:t>
            </a:r>
          </a:p>
        </p:txBody>
      </p:sp>
    </p:spTree>
    <p:extLst>
      <p:ext uri="{BB962C8B-B14F-4D97-AF65-F5344CB8AC3E}">
        <p14:creationId xmlns:p14="http://schemas.microsoft.com/office/powerpoint/2010/main" val="2027108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ítulo y dos contenidos 2">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C97D5AF2-684A-4A8D-3D82-B57D7AC44677}"/>
              </a:ext>
              <a:ext uri="{C183D7F6-B498-43B3-948B-1728B52AA6E4}">
                <adec:decorative xmlns:adec="http://schemas.microsoft.com/office/drawing/2017/decorative" val="1"/>
              </a:ext>
            </a:extLst>
          </p:cNvPr>
          <p:cNvGrpSpPr>
            <a:grpSpLocks/>
          </p:cNvGrpSpPr>
          <p:nvPr userDrawn="1"/>
        </p:nvGrpSpPr>
        <p:grpSpPr bwMode="auto">
          <a:xfrm rot="10800000">
            <a:off x="8870040" y="0"/>
            <a:ext cx="3325208" cy="3325208"/>
            <a:chOff x="0" y="12289"/>
            <a:chExt cx="3550" cy="3551"/>
          </a:xfrm>
        </p:grpSpPr>
        <p:sp>
          <p:nvSpPr>
            <p:cNvPr id="12" name="Forma libre 4">
              <a:extLst>
                <a:ext uri="{FF2B5EF4-FFF2-40B4-BE49-F238E27FC236}">
                  <a16:creationId xmlns:a16="http://schemas.microsoft.com/office/drawing/2014/main" id="{8CF5F650-F8F0-F4FE-44DA-1F14ADE428B2}"/>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5">
              <a:extLst>
                <a:ext uri="{FF2B5EF4-FFF2-40B4-BE49-F238E27FC236}">
                  <a16:creationId xmlns:a16="http://schemas.microsoft.com/office/drawing/2014/main" id="{18870924-E47D-404F-59B5-BD1C58F7B04C}"/>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7">
              <a:extLst>
                <a:ext uri="{FF2B5EF4-FFF2-40B4-BE49-F238E27FC236}">
                  <a16:creationId xmlns:a16="http://schemas.microsoft.com/office/drawing/2014/main" id="{80806A65-E4FC-2F52-65B3-CC181E620C29}"/>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94360" y="278129"/>
            <a:ext cx="9778365" cy="1494596"/>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2" name="Marcador de contenido 5">
            <a:extLst>
              <a:ext uri="{FF2B5EF4-FFF2-40B4-BE49-F238E27FC236}">
                <a16:creationId xmlns:a16="http://schemas.microsoft.com/office/drawing/2014/main" id="{F14DA3C5-63E4-BAFB-1D68-47F71EEEE538}"/>
              </a:ext>
            </a:extLst>
          </p:cNvPr>
          <p:cNvSpPr>
            <a:spLocks noGrp="1"/>
          </p:cNvSpPr>
          <p:nvPr>
            <p:ph sz="quarter" idx="15" hasCustomPrompt="1"/>
          </p:nvPr>
        </p:nvSpPr>
        <p:spPr>
          <a:xfrm>
            <a:off x="594360" y="2676525"/>
            <a:ext cx="4490827" cy="3597470"/>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9436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3" name="Marcador de contenido 5">
            <a:extLst>
              <a:ext uri="{FF2B5EF4-FFF2-40B4-BE49-F238E27FC236}">
                <a16:creationId xmlns:a16="http://schemas.microsoft.com/office/drawing/2014/main" id="{BD11386D-847E-8CF5-E56A-42E80A65A089}"/>
              </a:ext>
            </a:extLst>
          </p:cNvPr>
          <p:cNvSpPr>
            <a:spLocks noGrp="1"/>
          </p:cNvSpPr>
          <p:nvPr>
            <p:ph sz="quarter" idx="16" hasCustomPrompt="1"/>
          </p:nvPr>
        </p:nvSpPr>
        <p:spPr>
          <a:xfrm>
            <a:off x="5881898" y="2676525"/>
            <a:ext cx="4490827" cy="3597470"/>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4864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14884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941056953"/>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ítulo y contenido ">
    <p:bg>
      <p:bgPr>
        <a:solidFill>
          <a:schemeClr val="tx1"/>
        </a:solid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2E558A9-6DD6-E21D-3A8F-6707E1DD19F1}"/>
              </a:ext>
              <a:ext uri="{C183D7F6-B498-43B3-948B-1728B52AA6E4}">
                <adec:decorative xmlns:adec="http://schemas.microsoft.com/office/drawing/2017/decorative" val="1"/>
              </a:ext>
            </a:extLst>
          </p:cNvPr>
          <p:cNvGrpSpPr/>
          <p:nvPr userDrawn="1"/>
        </p:nvGrpSpPr>
        <p:grpSpPr>
          <a:xfrm>
            <a:off x="6362700" y="0"/>
            <a:ext cx="5829298" cy="3235602"/>
            <a:chOff x="5612972" y="1"/>
            <a:chExt cx="6615961" cy="3672246"/>
          </a:xfrm>
        </p:grpSpPr>
        <p:sp>
          <p:nvSpPr>
            <p:cNvPr id="12" name="Autoforma 24">
              <a:extLst>
                <a:ext uri="{FF2B5EF4-FFF2-40B4-BE49-F238E27FC236}">
                  <a16:creationId xmlns:a16="http://schemas.microsoft.com/office/drawing/2014/main" id="{3FC994E4-318C-1E66-B4E4-8F8FD08E098F}"/>
                </a:ext>
              </a:extLst>
            </p:cNvPr>
            <p:cNvSpPr>
              <a:spLocks/>
            </p:cNvSpPr>
            <p:nvPr/>
          </p:nvSpPr>
          <p:spPr bwMode="auto">
            <a:xfrm>
              <a:off x="5612972" y="1"/>
              <a:ext cx="4408998" cy="3672246"/>
            </a:xfrm>
            <a:custGeom>
              <a:avLst/>
              <a:gdLst>
                <a:gd name="T0" fmla="+- 0 8372 6586"/>
                <a:gd name="T1" fmla="*/ T0 w 3578"/>
                <a:gd name="T2" fmla="*/ 591 h 2980"/>
                <a:gd name="T3" fmla="+- 0 7780 6586"/>
                <a:gd name="T4" fmla="*/ T3 w 3578"/>
                <a:gd name="T5" fmla="*/ 0 h 2980"/>
                <a:gd name="T6" fmla="+- 0 6586 6586"/>
                <a:gd name="T7" fmla="*/ T6 w 3578"/>
                <a:gd name="T8" fmla="*/ 0 h 2980"/>
                <a:gd name="T9" fmla="+- 0 7774 6586"/>
                <a:gd name="T10" fmla="*/ T9 w 3578"/>
                <a:gd name="T11" fmla="*/ 1188 h 2980"/>
                <a:gd name="T12" fmla="+- 0 8372 6586"/>
                <a:gd name="T13" fmla="*/ T12 w 3578"/>
                <a:gd name="T14" fmla="*/ 591 h 2980"/>
                <a:gd name="T15" fmla="+- 0 10163 6586"/>
                <a:gd name="T16" fmla="*/ T15 w 3578"/>
                <a:gd name="T17" fmla="*/ 2383 h 2980"/>
                <a:gd name="T18" fmla="+- 0 9566 6586"/>
                <a:gd name="T19" fmla="*/ T18 w 3578"/>
                <a:gd name="T20" fmla="*/ 1786 h 2980"/>
                <a:gd name="T21" fmla="+- 0 8969 6586"/>
                <a:gd name="T22" fmla="*/ T21 w 3578"/>
                <a:gd name="T23" fmla="*/ 2383 h 2980"/>
                <a:gd name="T24" fmla="+- 0 9566 6586"/>
                <a:gd name="T25" fmla="*/ T24 w 3578"/>
                <a:gd name="T26" fmla="*/ 2980 h 2980"/>
                <a:gd name="T27" fmla="+- 0 10163 6586"/>
                <a:gd name="T28" fmla="*/ T27 w 3578"/>
                <a:gd name="T29" fmla="*/ 2383 h 2980"/>
              </a:gdLst>
              <a:ahLst/>
              <a:cxnLst>
                <a:cxn ang="0">
                  <a:pos x="T1" y="T2"/>
                </a:cxn>
                <a:cxn ang="0">
                  <a:pos x="T4" y="T5"/>
                </a:cxn>
                <a:cxn ang="0">
                  <a:pos x="T7" y="T8"/>
                </a:cxn>
                <a:cxn ang="0">
                  <a:pos x="T10" y="T11"/>
                </a:cxn>
                <a:cxn ang="0">
                  <a:pos x="T13" y="T14"/>
                </a:cxn>
                <a:cxn ang="0">
                  <a:pos x="T16" y="T17"/>
                </a:cxn>
                <a:cxn ang="0">
                  <a:pos x="T19" y="T20"/>
                </a:cxn>
                <a:cxn ang="0">
                  <a:pos x="T22" y="T23"/>
                </a:cxn>
                <a:cxn ang="0">
                  <a:pos x="T25" y="T26"/>
                </a:cxn>
                <a:cxn ang="0">
                  <a:pos x="T28" y="T29"/>
                </a:cxn>
              </a:cxnLst>
              <a:rect l="0" t="0" r="r" b="b"/>
              <a:pathLst>
                <a:path w="3578" h="2980">
                  <a:moveTo>
                    <a:pt x="1786" y="591"/>
                  </a:moveTo>
                  <a:lnTo>
                    <a:pt x="1194" y="0"/>
                  </a:lnTo>
                  <a:lnTo>
                    <a:pt x="0" y="0"/>
                  </a:lnTo>
                  <a:lnTo>
                    <a:pt x="1188" y="1188"/>
                  </a:lnTo>
                  <a:lnTo>
                    <a:pt x="1786" y="591"/>
                  </a:lnTo>
                  <a:moveTo>
                    <a:pt x="3577" y="2383"/>
                  </a:moveTo>
                  <a:lnTo>
                    <a:pt x="2980" y="1786"/>
                  </a:lnTo>
                  <a:lnTo>
                    <a:pt x="2383" y="2383"/>
                  </a:lnTo>
                  <a:lnTo>
                    <a:pt x="2980" y="2980"/>
                  </a:lnTo>
                  <a:lnTo>
                    <a:pt x="3577" y="2383"/>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3" name="Forma libre 7">
              <a:extLst>
                <a:ext uri="{FF2B5EF4-FFF2-40B4-BE49-F238E27FC236}">
                  <a16:creationId xmlns:a16="http://schemas.microsoft.com/office/drawing/2014/main" id="{17C00E6B-F625-6D6C-8364-9DD9F3C3628F}"/>
                </a:ext>
              </a:extLst>
            </p:cNvPr>
            <p:cNvSpPr>
              <a:spLocks/>
            </p:cNvSpPr>
            <p:nvPr/>
          </p:nvSpPr>
          <p:spPr bwMode="auto">
            <a:xfrm>
              <a:off x="6341233" y="1463970"/>
              <a:ext cx="2208196" cy="2208277"/>
            </a:xfrm>
            <a:custGeom>
              <a:avLst/>
              <a:gdLst>
                <a:gd name="T0" fmla="+- 0 7774 7177"/>
                <a:gd name="T1" fmla="*/ T0 w 1792"/>
                <a:gd name="T2" fmla="+- 0 1188 1188"/>
                <a:gd name="T3" fmla="*/ 1188 h 1792"/>
                <a:gd name="T4" fmla="+- 0 7177 7177"/>
                <a:gd name="T5" fmla="*/ T4 w 1792"/>
                <a:gd name="T6" fmla="+- 0 1786 1188"/>
                <a:gd name="T7" fmla="*/ 1786 h 1792"/>
                <a:gd name="T8" fmla="+- 0 8372 7177"/>
                <a:gd name="T9" fmla="*/ T8 w 1792"/>
                <a:gd name="T10" fmla="+- 0 2980 1188"/>
                <a:gd name="T11" fmla="*/ 2980 h 1792"/>
                <a:gd name="T12" fmla="+- 0 8969 7177"/>
                <a:gd name="T13" fmla="*/ T12 w 1792"/>
                <a:gd name="T14" fmla="+- 0 2383 1188"/>
                <a:gd name="T15" fmla="*/ 2383 h 1792"/>
                <a:gd name="T16" fmla="+- 0 7774 7177"/>
                <a:gd name="T17" fmla="*/ T16 w 1792"/>
                <a:gd name="T18" fmla="+- 0 1188 1188"/>
                <a:gd name="T19" fmla="*/ 1188 h 1792"/>
              </a:gdLst>
              <a:ahLst/>
              <a:cxnLst>
                <a:cxn ang="0">
                  <a:pos x="T1" y="T3"/>
                </a:cxn>
                <a:cxn ang="0">
                  <a:pos x="T5" y="T7"/>
                </a:cxn>
                <a:cxn ang="0">
                  <a:pos x="T9" y="T11"/>
                </a:cxn>
                <a:cxn ang="0">
                  <a:pos x="T13" y="T15"/>
                </a:cxn>
                <a:cxn ang="0">
                  <a:pos x="T17" y="T19"/>
                </a:cxn>
              </a:cxnLst>
              <a:rect l="0" t="0" r="r" b="b"/>
              <a:pathLst>
                <a:path w="1792" h="1792">
                  <a:moveTo>
                    <a:pt x="597" y="0"/>
                  </a:moveTo>
                  <a:lnTo>
                    <a:pt x="0" y="598"/>
                  </a:lnTo>
                  <a:lnTo>
                    <a:pt x="1195" y="1792"/>
                  </a:lnTo>
                  <a:lnTo>
                    <a:pt x="1792" y="1195"/>
                  </a:lnTo>
                  <a:lnTo>
                    <a:pt x="597"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4" name="Forma libre 8">
              <a:extLst>
                <a:ext uri="{FF2B5EF4-FFF2-40B4-BE49-F238E27FC236}">
                  <a16:creationId xmlns:a16="http://schemas.microsoft.com/office/drawing/2014/main" id="{C6197B87-4F65-7981-9463-84830CD3687F}"/>
                </a:ext>
              </a:extLst>
            </p:cNvPr>
            <p:cNvSpPr>
              <a:spLocks/>
            </p:cNvSpPr>
            <p:nvPr/>
          </p:nvSpPr>
          <p:spPr bwMode="auto">
            <a:xfrm>
              <a:off x="8555590" y="1"/>
              <a:ext cx="1457754" cy="729520"/>
            </a:xfrm>
            <a:custGeom>
              <a:avLst/>
              <a:gdLst>
                <a:gd name="T0" fmla="+- 0 10158 8975"/>
                <a:gd name="T1" fmla="*/ T0 w 1183"/>
                <a:gd name="T2" fmla="*/ 0 h 592"/>
                <a:gd name="T3" fmla="+- 0 8975 8975"/>
                <a:gd name="T4" fmla="*/ T3 w 1183"/>
                <a:gd name="T5" fmla="*/ 0 h 592"/>
                <a:gd name="T6" fmla="+- 0 9566 8975"/>
                <a:gd name="T7" fmla="*/ T6 w 1183"/>
                <a:gd name="T8" fmla="*/ 591 h 592"/>
                <a:gd name="T9" fmla="+- 0 10158 8975"/>
                <a:gd name="T10" fmla="*/ T9 w 1183"/>
                <a:gd name="T11" fmla="*/ 0 h 592"/>
              </a:gdLst>
              <a:ahLst/>
              <a:cxnLst>
                <a:cxn ang="0">
                  <a:pos x="T1" y="T2"/>
                </a:cxn>
                <a:cxn ang="0">
                  <a:pos x="T4" y="T5"/>
                </a:cxn>
                <a:cxn ang="0">
                  <a:pos x="T7" y="T8"/>
                </a:cxn>
                <a:cxn ang="0">
                  <a:pos x="T10" y="T11"/>
                </a:cxn>
              </a:cxnLst>
              <a:rect l="0" t="0" r="r" b="b"/>
              <a:pathLst>
                <a:path w="1183" h="592">
                  <a:moveTo>
                    <a:pt x="1183" y="0"/>
                  </a:moveTo>
                  <a:lnTo>
                    <a:pt x="0" y="0"/>
                  </a:lnTo>
                  <a:lnTo>
                    <a:pt x="591" y="591"/>
                  </a:lnTo>
                  <a:lnTo>
                    <a:pt x="1183" y="0"/>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18" name="Forma libre 9">
              <a:extLst>
                <a:ext uri="{FF2B5EF4-FFF2-40B4-BE49-F238E27FC236}">
                  <a16:creationId xmlns:a16="http://schemas.microsoft.com/office/drawing/2014/main" id="{86AA517C-7217-D864-B7E7-40984A2880DB}"/>
                </a:ext>
              </a:extLst>
            </p:cNvPr>
            <p:cNvSpPr>
              <a:spLocks/>
            </p:cNvSpPr>
            <p:nvPr/>
          </p:nvSpPr>
          <p:spPr bwMode="auto">
            <a:xfrm>
              <a:off x="7076887" y="728289"/>
              <a:ext cx="2208196" cy="2208277"/>
            </a:xfrm>
            <a:custGeom>
              <a:avLst/>
              <a:gdLst>
                <a:gd name="T0" fmla="+- 0 8372 7774"/>
                <a:gd name="T1" fmla="*/ T0 w 1792"/>
                <a:gd name="T2" fmla="+- 0 591 591"/>
                <a:gd name="T3" fmla="*/ 591 h 1792"/>
                <a:gd name="T4" fmla="+- 0 7774 7774"/>
                <a:gd name="T5" fmla="*/ T4 w 1792"/>
                <a:gd name="T6" fmla="+- 0 1188 591"/>
                <a:gd name="T7" fmla="*/ 1188 h 1792"/>
                <a:gd name="T8" fmla="+- 0 8969 7774"/>
                <a:gd name="T9" fmla="*/ T8 w 1792"/>
                <a:gd name="T10" fmla="+- 0 2383 591"/>
                <a:gd name="T11" fmla="*/ 2383 h 1792"/>
                <a:gd name="T12" fmla="+- 0 9566 7774"/>
                <a:gd name="T13" fmla="*/ T12 w 1792"/>
                <a:gd name="T14" fmla="+- 0 1786 591"/>
                <a:gd name="T15" fmla="*/ 1786 h 1792"/>
                <a:gd name="T16" fmla="+- 0 8372 7774"/>
                <a:gd name="T17" fmla="*/ T16 w 1792"/>
                <a:gd name="T18" fmla="+- 0 591 591"/>
                <a:gd name="T19" fmla="*/ 591 h 1792"/>
              </a:gdLst>
              <a:ahLst/>
              <a:cxnLst>
                <a:cxn ang="0">
                  <a:pos x="T1" y="T3"/>
                </a:cxn>
                <a:cxn ang="0">
                  <a:pos x="T5" y="T7"/>
                </a:cxn>
                <a:cxn ang="0">
                  <a:pos x="T9" y="T11"/>
                </a:cxn>
                <a:cxn ang="0">
                  <a:pos x="T13" y="T15"/>
                </a:cxn>
                <a:cxn ang="0">
                  <a:pos x="T17" y="T19"/>
                </a:cxn>
              </a:cxnLst>
              <a:rect l="0" t="0" r="r" b="b"/>
              <a:pathLst>
                <a:path w="1792" h="1792">
                  <a:moveTo>
                    <a:pt x="598" y="0"/>
                  </a:moveTo>
                  <a:lnTo>
                    <a:pt x="0" y="597"/>
                  </a:lnTo>
                  <a:lnTo>
                    <a:pt x="1195" y="1792"/>
                  </a:lnTo>
                  <a:lnTo>
                    <a:pt x="1792" y="1195"/>
                  </a:lnTo>
                  <a:lnTo>
                    <a:pt x="598" y="0"/>
                  </a:lnTo>
                  <a:close/>
                </a:path>
              </a:pathLst>
            </a:custGeom>
            <a:solidFill>
              <a:schemeClr val="tx2"/>
            </a:solidFill>
            <a:ln>
              <a:noFill/>
            </a:ln>
          </p:spPr>
          <p:txBody>
            <a:bodyPr rot="0" vert="horz" wrap="square" lIns="91440" tIns="45720" rIns="91440" bIns="45720" rtlCol="0" anchor="t" anchorCtr="0" upright="1">
              <a:noAutofit/>
            </a:bodyPr>
            <a:lstStyle>
              <a:defPPr>
                <a:defRPr lang="es-ES"/>
              </a:defPPr>
            </a:lstStyle>
            <a:p>
              <a:pPr rtl="0"/>
              <a:endParaRPr lang="es-ES" dirty="0"/>
            </a:p>
          </p:txBody>
        </p:sp>
        <p:sp>
          <p:nvSpPr>
            <p:cNvPr id="19" name="Forma libre 10">
              <a:extLst>
                <a:ext uri="{FF2B5EF4-FFF2-40B4-BE49-F238E27FC236}">
                  <a16:creationId xmlns:a16="http://schemas.microsoft.com/office/drawing/2014/main" id="{524013C6-491C-CAA2-5BD6-7C73596711CC}"/>
                </a:ext>
              </a:extLst>
            </p:cNvPr>
            <p:cNvSpPr>
              <a:spLocks/>
            </p:cNvSpPr>
            <p:nvPr/>
          </p:nvSpPr>
          <p:spPr bwMode="auto">
            <a:xfrm>
              <a:off x="9285083" y="728289"/>
              <a:ext cx="2943850" cy="2943958"/>
            </a:xfrm>
            <a:custGeom>
              <a:avLst/>
              <a:gdLst>
                <a:gd name="T0" fmla="+- 0 11955 9566"/>
                <a:gd name="T1" fmla="*/ T0 w 2389"/>
                <a:gd name="T2" fmla="+- 0 1786 591"/>
                <a:gd name="T3" fmla="*/ 1786 h 2389"/>
                <a:gd name="T4" fmla="+- 0 10760 9566"/>
                <a:gd name="T5" fmla="*/ T4 w 2389"/>
                <a:gd name="T6" fmla="+- 0 591 591"/>
                <a:gd name="T7" fmla="*/ 591 h 2389"/>
                <a:gd name="T8" fmla="+- 0 9566 9566"/>
                <a:gd name="T9" fmla="*/ T8 w 2389"/>
                <a:gd name="T10" fmla="+- 0 1786 591"/>
                <a:gd name="T11" fmla="*/ 1786 h 2389"/>
                <a:gd name="T12" fmla="+- 0 10760 9566"/>
                <a:gd name="T13" fmla="*/ T12 w 2389"/>
                <a:gd name="T14" fmla="+- 0 2980 591"/>
                <a:gd name="T15" fmla="*/ 2980 h 2389"/>
                <a:gd name="T16" fmla="+- 0 11955 9566"/>
                <a:gd name="T17" fmla="*/ T16 w 2389"/>
                <a:gd name="T18" fmla="+- 0 1786 591"/>
                <a:gd name="T19" fmla="*/ 1786 h 2389"/>
              </a:gdLst>
              <a:ahLst/>
              <a:cxnLst>
                <a:cxn ang="0">
                  <a:pos x="T1" y="T3"/>
                </a:cxn>
                <a:cxn ang="0">
                  <a:pos x="T5" y="T7"/>
                </a:cxn>
                <a:cxn ang="0">
                  <a:pos x="T9" y="T11"/>
                </a:cxn>
                <a:cxn ang="0">
                  <a:pos x="T13" y="T15"/>
                </a:cxn>
                <a:cxn ang="0">
                  <a:pos x="T17" y="T19"/>
                </a:cxn>
              </a:cxnLst>
              <a:rect l="0" t="0" r="r" b="b"/>
              <a:pathLst>
                <a:path w="2389" h="2389">
                  <a:moveTo>
                    <a:pt x="2389" y="1195"/>
                  </a:moveTo>
                  <a:lnTo>
                    <a:pt x="1194" y="0"/>
                  </a:lnTo>
                  <a:lnTo>
                    <a:pt x="0" y="1195"/>
                  </a:lnTo>
                  <a:lnTo>
                    <a:pt x="1194" y="2389"/>
                  </a:lnTo>
                  <a:lnTo>
                    <a:pt x="2389" y="1195"/>
                  </a:lnTo>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6318885" y="3499667"/>
            <a:ext cx="4939666" cy="2542810"/>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6347460" y="6313170"/>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Marcador de contenid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603885" y="457201"/>
            <a:ext cx="5198269" cy="2305050"/>
          </a:xfrm>
        </p:spPr>
        <p:txBody>
          <a:bodyPr lIns="0" tIns="274320" rtlCol="0">
            <a:normAutofit/>
          </a:bodyPr>
          <a:lstStyle>
            <a:lvl1pPr marL="457200" indent="-457200">
              <a:spcBef>
                <a:spcPts val="1800"/>
              </a:spcBef>
              <a:buFont typeface="+mj-lt"/>
              <a:buAutoNum type="arabicPeriod"/>
              <a:defRPr lang="es-ES" sz="2000"/>
            </a:lvl1pPr>
            <a:lvl2pPr marL="914400" indent="-457200">
              <a:spcBef>
                <a:spcPts val="1800"/>
              </a:spcBef>
              <a:buFont typeface="+mj-lt"/>
              <a:buAutoNum type="alphaLcPeriod"/>
              <a:defRPr lang="es-ES" sz="2000"/>
            </a:lvl2pPr>
            <a:lvl3pPr marL="1371600" indent="-457200">
              <a:spcBef>
                <a:spcPts val="1800"/>
              </a:spcBef>
              <a:buFont typeface="+mj-lt"/>
              <a:buAutoNum type="arabicParenR"/>
              <a:defRPr lang="es-ES" sz="2000"/>
            </a:lvl3pPr>
            <a:lvl4pPr marL="1371600" indent="0">
              <a:spcBef>
                <a:spcPts val="1800"/>
              </a:spcBef>
              <a:buFont typeface="+mj-lt"/>
              <a:buNone/>
              <a:defRPr lang="es-ES" sz="2000"/>
            </a:lvl4pPr>
            <a:lvl5pPr marL="2286000" indent="-457200">
              <a:spcBef>
                <a:spcPts val="1800"/>
              </a:spcBef>
              <a:buFont typeface="+mj-lt"/>
              <a:buAutoNum type="arabicPeriod"/>
              <a:defRPr lang="es-ES" sz="2000"/>
            </a:lvl5pPr>
          </a:lstStyle>
          <a:p>
            <a:pPr lvl="0" rtl="0"/>
            <a:r>
              <a:rPr lang="es-ES"/>
              <a:t>Haga clic para agregar contenido</a:t>
            </a:r>
          </a:p>
          <a:p>
            <a:pPr lvl="1" rtl="0"/>
            <a:r>
              <a:rPr lang="es-ES"/>
              <a:t>Segundo nivel</a:t>
            </a:r>
          </a:p>
          <a:p>
            <a:pPr lvl="2" rtl="0"/>
            <a:r>
              <a:rPr lang="es-ES"/>
              <a:t>Tercer nivel</a:t>
            </a:r>
          </a:p>
          <a:p>
            <a:pPr lvl="3" rtl="0"/>
            <a:endParaRPr lang="es-ES" dirty="0"/>
          </a:p>
        </p:txBody>
      </p:sp>
      <p:sp>
        <p:nvSpPr>
          <p:cNvPr id="2" name="Marcador de contenido 5">
            <a:extLst>
              <a:ext uri="{FF2B5EF4-FFF2-40B4-BE49-F238E27FC236}">
                <a16:creationId xmlns:a16="http://schemas.microsoft.com/office/drawing/2014/main" id="{3AC171DA-232D-44C1-6B93-40BACB298F4B}"/>
              </a:ext>
            </a:extLst>
          </p:cNvPr>
          <p:cNvSpPr>
            <a:spLocks noGrp="1"/>
          </p:cNvSpPr>
          <p:nvPr>
            <p:ph sz="quarter" idx="15" hasCustomPrompt="1"/>
          </p:nvPr>
        </p:nvSpPr>
        <p:spPr>
          <a:xfrm>
            <a:off x="594360" y="2810595"/>
            <a:ext cx="5198269" cy="3319513"/>
          </a:xfrm>
        </p:spPr>
        <p:txBody>
          <a:bodyPr lIns="0" tIns="45720" rIns="0" bIns="0" rtlCol="0">
            <a:normAutofit/>
          </a:bodyPr>
          <a:lstStyle>
            <a:lvl1pPr marL="0" indent="0">
              <a:spcBef>
                <a:spcPts val="1800"/>
              </a:spcBef>
              <a:buFont typeface="Arial" panose="020B0604020202020204" pitchFamily="34" charset="0"/>
              <a:buNone/>
              <a:defRPr lang="es-ES" sz="2000"/>
            </a:lvl1pPr>
            <a:lvl2pPr marL="283464" indent="-283464">
              <a:spcBef>
                <a:spcPts val="1800"/>
              </a:spcBef>
              <a:defRPr lang="es-ES" sz="2000"/>
            </a:lvl2pPr>
            <a:lvl3pPr marL="548640" indent="-283464">
              <a:spcBef>
                <a:spcPts val="1800"/>
              </a:spcBef>
              <a:defRPr lang="es-ES" sz="2000"/>
            </a:lvl3pPr>
            <a:lvl4pPr marL="822960" indent="-283464">
              <a:spcBef>
                <a:spcPts val="1800"/>
              </a:spcBef>
              <a:defRPr lang="es-ES" sz="2000"/>
            </a:lvl4pPr>
            <a:lvl5pPr marL="1005840"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554606805"/>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ido e imagen del título">
    <p:bg>
      <p:bgPr>
        <a:solidFill>
          <a:schemeClr val="tx1"/>
        </a:solidFill>
        <a:effectLst/>
      </p:bgPr>
    </p:bg>
    <p:spTree>
      <p:nvGrpSpPr>
        <p:cNvPr id="1" name=""/>
        <p:cNvGrpSpPr/>
        <p:nvPr/>
      </p:nvGrpSpPr>
      <p:grpSpPr>
        <a:xfrm>
          <a:off x="0" y="0"/>
          <a:ext cx="0" cy="0"/>
          <a:chOff x="0" y="0"/>
          <a:chExt cx="0" cy="0"/>
        </a:xfrm>
      </p:grpSpPr>
      <p:sp>
        <p:nvSpPr>
          <p:cNvPr id="16" name="Títu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75310" y="278129"/>
            <a:ext cx="5063490" cy="2354026"/>
          </a:xfrm>
          <a:prstGeom prst="rect">
            <a:avLst/>
          </a:prstGeom>
        </p:spPr>
        <p:txBody>
          <a:bodyPr lIns="0" tIns="0" rIns="0" bIns="0" rtlCol="0" anchor="b" anchorCtr="0">
            <a:noAutofit/>
          </a:bodyPr>
          <a:lstStyle>
            <a:lvl1pPr>
              <a:defRPr lang="es-ES" sz="4400" b="1" i="0">
                <a:solidFill>
                  <a:schemeClr val="bg1"/>
                </a:solidFill>
                <a:latin typeface="+mj-lt"/>
              </a:defRPr>
            </a:lvl1pPr>
          </a:lstStyle>
          <a:p>
            <a:pPr rtl="0"/>
            <a:r>
              <a:rPr lang="es-ES"/>
              <a:t>Haga clic para agregar un título </a:t>
            </a:r>
          </a:p>
        </p:txBody>
      </p:sp>
      <p:sp>
        <p:nvSpPr>
          <p:cNvPr id="3" name="Marcador de contenido 5">
            <a:extLst>
              <a:ext uri="{FF2B5EF4-FFF2-40B4-BE49-F238E27FC236}">
                <a16:creationId xmlns:a16="http://schemas.microsoft.com/office/drawing/2014/main" id="{1EF4505D-6803-3813-7738-049963427819}"/>
              </a:ext>
            </a:extLst>
          </p:cNvPr>
          <p:cNvSpPr>
            <a:spLocks noGrp="1"/>
          </p:cNvSpPr>
          <p:nvPr>
            <p:ph sz="quarter" idx="16" hasCustomPrompt="1"/>
          </p:nvPr>
        </p:nvSpPr>
        <p:spPr>
          <a:xfrm>
            <a:off x="594360" y="3279579"/>
            <a:ext cx="5044440" cy="2994415"/>
          </a:xfrm>
        </p:spPr>
        <p:txBody>
          <a:bodyPr lIns="0" tIns="228600" rIns="0" bIns="0" rtlCol="0">
            <a:normAutofit/>
          </a:bodyPr>
          <a:lstStyle>
            <a:lvl1pPr marL="0" indent="0">
              <a:spcBef>
                <a:spcPts val="1800"/>
              </a:spcBef>
              <a:buFont typeface="Arial" panose="020B0604020202020204" pitchFamily="34" charset="0"/>
              <a:buNone/>
              <a:defRPr lang="es-ES" sz="2000"/>
            </a:lvl1pPr>
            <a:lvl2pPr indent="-283464">
              <a:spcBef>
                <a:spcPts val="1800"/>
              </a:spcBef>
              <a:defRPr lang="es-ES" sz="2000"/>
            </a:lvl2pPr>
            <a:lvl3pPr indent="-283464">
              <a:spcBef>
                <a:spcPts val="1800"/>
              </a:spcBef>
              <a:defRPr lang="es-ES" sz="2000"/>
            </a:lvl3pPr>
            <a:lvl4pPr indent="-283464">
              <a:spcBef>
                <a:spcPts val="1800"/>
              </a:spcBef>
              <a:defRPr lang="es-ES" sz="2000"/>
            </a:lvl4pPr>
            <a:lvl5pPr indent="-283464">
              <a:spcBef>
                <a:spcPts val="1800"/>
              </a:spcBef>
              <a:defRPr lang="es-ES" sz="2000"/>
            </a:lvl5pPr>
          </a:lstStyle>
          <a:p>
            <a:pPr lvl="0" rtl="0"/>
            <a:r>
              <a:rPr lang="es-ES"/>
              <a:t>Haga clic para agregar contenido</a:t>
            </a:r>
          </a:p>
          <a:p>
            <a:pPr lvl="1" rtl="0"/>
            <a:r>
              <a:rPr lang="es-ES"/>
              <a:t>Segundo nivel</a:t>
            </a:r>
          </a:p>
          <a:p>
            <a:pPr lvl="2" rtl="0"/>
            <a:r>
              <a:rPr lang="es-ES"/>
              <a:t>Tercer nivel</a:t>
            </a:r>
          </a:p>
          <a:p>
            <a:pPr lvl="3" rtl="0"/>
            <a:r>
              <a:rPr lang="es-ES"/>
              <a:t>Cuarto nivel</a:t>
            </a:r>
          </a:p>
          <a:p>
            <a:pPr lvl="4" rtl="0"/>
            <a:r>
              <a:rPr lang="es-ES"/>
              <a:t>Quinto nivel</a:t>
            </a:r>
          </a:p>
        </p:txBody>
      </p:sp>
      <p:cxnSp>
        <p:nvCxnSpPr>
          <p:cNvPr id="4" name="Conector rec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94360" y="2997459"/>
            <a:ext cx="2133600" cy="3992"/>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12" name="Marcador de posición de imagen 11">
            <a:extLst>
              <a:ext uri="{FF2B5EF4-FFF2-40B4-BE49-F238E27FC236}">
                <a16:creationId xmlns:a16="http://schemas.microsoft.com/office/drawing/2014/main" id="{4658637A-5D36-6127-19BC-C203E23FA49F}"/>
              </a:ext>
            </a:extLst>
          </p:cNvPr>
          <p:cNvSpPr>
            <a:spLocks noGrp="1"/>
          </p:cNvSpPr>
          <p:nvPr>
            <p:ph type="pic" sz="quarter" idx="15"/>
          </p:nvPr>
        </p:nvSpPr>
        <p:spPr>
          <a:xfrm>
            <a:off x="6096000" y="0"/>
            <a:ext cx="6118225" cy="6858000"/>
          </a:xfrm>
        </p:spPr>
        <p:txBody>
          <a:bodyPr rtlCol="0">
            <a:normAutofit/>
          </a:bodyPr>
          <a:lstStyle>
            <a:lvl1pPr marL="0" indent="0" algn="ctr">
              <a:buNone/>
              <a:defRPr lang="es-ES" sz="2000">
                <a:solidFill>
                  <a:schemeClr val="bg1"/>
                </a:solidFill>
              </a:defRPr>
            </a:lvl1pPr>
          </a:lstStyle>
          <a:p>
            <a:pPr rtl="0"/>
            <a:r>
              <a:rPr lang="es-MX"/>
              <a:t>Haz clic en el icono para agregar una imagen</a:t>
            </a:r>
            <a:endParaRPr lang="es-ES"/>
          </a:p>
        </p:txBody>
      </p:sp>
      <p:sp>
        <p:nvSpPr>
          <p:cNvPr id="10" name="Marcador de número de diapositiva 9">
            <a:extLst>
              <a:ext uri="{FF2B5EF4-FFF2-40B4-BE49-F238E27FC236}">
                <a16:creationId xmlns:a16="http://schemas.microsoft.com/office/drawing/2014/main" id="{05D79B4B-A9BD-581F-536E-DE7CF728F84E}"/>
              </a:ext>
            </a:extLst>
          </p:cNvPr>
          <p:cNvSpPr>
            <a:spLocks noGrp="1"/>
          </p:cNvSpPr>
          <p:nvPr>
            <p:ph type="sldNum" sz="quarter" idx="12"/>
          </p:nvPr>
        </p:nvSpPr>
        <p:spPr/>
        <p:txBody>
          <a:bodyPr rtlCol="0"/>
          <a:lstStyle>
            <a:defPPr>
              <a:defRPr lang="es-ES"/>
            </a:defPPr>
          </a:lstStyle>
          <a:p>
            <a:pPr rtl="0"/>
            <a:fld id="{294A09A9-5501-47C1-A89A-A340965A2BE2}" type="slidenum">
              <a:rPr lang="es-ES" smtClean="0"/>
              <a:pPr rtl="0"/>
              <a:t>‹Nº›</a:t>
            </a:fld>
            <a:endParaRPr lang="es-ES" dirty="0">
              <a:latin typeface="+mn-lt"/>
            </a:endParaRPr>
          </a:p>
        </p:txBody>
      </p:sp>
      <p:sp>
        <p:nvSpPr>
          <p:cNvPr id="8" name="Marcador de fecha 7">
            <a:extLst>
              <a:ext uri="{FF2B5EF4-FFF2-40B4-BE49-F238E27FC236}">
                <a16:creationId xmlns:a16="http://schemas.microsoft.com/office/drawing/2014/main" id="{C5EA2E64-5690-A56B-7051-476EC7BADA55}"/>
              </a:ext>
            </a:extLst>
          </p:cNvPr>
          <p:cNvSpPr>
            <a:spLocks noGrp="1"/>
          </p:cNvSpPr>
          <p:nvPr>
            <p:ph type="dt" sz="half" idx="11"/>
          </p:nvPr>
        </p:nvSpPr>
        <p:spPr/>
        <p:txBody>
          <a:bodyPr rtlCol="0"/>
          <a:lstStyle>
            <a:defPPr>
              <a:defRPr lang="es-ES"/>
            </a:defPPr>
          </a:lstStyle>
          <a:p>
            <a:pPr rtl="0"/>
            <a:endParaRPr lang="es-ES" dirty="0">
              <a:latin typeface="+mn-lt"/>
            </a:endParaRPr>
          </a:p>
        </p:txBody>
      </p:sp>
    </p:spTree>
    <p:extLst>
      <p:ext uri="{BB962C8B-B14F-4D97-AF65-F5344CB8AC3E}">
        <p14:creationId xmlns:p14="http://schemas.microsoft.com/office/powerpoint/2010/main" val="1429319764"/>
      </p:ext>
    </p:extLst>
  </p:cSld>
  <p:clrMapOvr>
    <a:masterClrMapping/>
  </p:clrMapOvr>
  <p:extLst>
    <p:ext uri="{DCECCB84-F9BA-43D5-87BE-67443E8EF086}">
      <p15:sldGuideLst xmlns:p15="http://schemas.microsoft.com/office/powerpoint/2012/main">
        <p15:guide id="1" pos="600">
          <p15:clr>
            <a:srgbClr val="FBAE40"/>
          </p15:clr>
        </p15:guide>
        <p15:guide id="2" pos="7080">
          <p15:clr>
            <a:srgbClr val="FBAE40"/>
          </p15:clr>
        </p15:guide>
        <p15:guide id="3" pos="2880">
          <p15:clr>
            <a:srgbClr val="FBAE40"/>
          </p15:clr>
        </p15:guide>
        <p15:guide id="4" pos="5160">
          <p15:clr>
            <a:srgbClr val="FBAE40"/>
          </p15:clr>
        </p15:guide>
        <p15:guide id="5" pos="2520">
          <p15:clr>
            <a:srgbClr val="FBAE40"/>
          </p15:clr>
        </p15:guide>
        <p15:guide id="6" pos="4800">
          <p15:clr>
            <a:srgbClr val="FBAE40"/>
          </p15:clr>
        </p15:guide>
        <p15:guide id="7" orient="horz" pos="1224">
          <p15:clr>
            <a:srgbClr val="FBAE40"/>
          </p15:clr>
        </p15:guide>
        <p15:guide id="8" orient="horz" pos="1392">
          <p15:clr>
            <a:srgbClr val="FBAE40"/>
          </p15:clr>
        </p15:guide>
        <p15:guide id="10" orient="horz" pos="55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Marcador de texto 2">
            <a:extLst>
              <a:ext uri="{FF2B5EF4-FFF2-40B4-BE49-F238E27FC236}">
                <a16:creationId xmlns:a16="http://schemas.microsoft.com/office/drawing/2014/main" id="{8EED84C6-50E6-6C43-8031-AFF6268E0C06}"/>
              </a:ext>
            </a:extLst>
          </p:cNvPr>
          <p:cNvSpPr>
            <a:spLocks noGrp="1"/>
          </p:cNvSpPr>
          <p:nvPr>
            <p:ph type="body" idx="1"/>
          </p:nvPr>
        </p:nvSpPr>
        <p:spPr>
          <a:xfrm>
            <a:off x="594360" y="1825625"/>
            <a:ext cx="10382250" cy="4351338"/>
          </a:xfrm>
          <a:prstGeom prst="rect">
            <a:avLst/>
          </a:prstGeom>
        </p:spPr>
        <p:txBody>
          <a:bodyPr vert="horz" lIns="91440" tIns="45720" rIns="91440" bIns="45720" rtlCol="0">
            <a:normAutofit/>
          </a:bodyPr>
          <a:lstStyle>
            <a:defPPr>
              <a:defRPr lang="es-ES"/>
            </a:defPPr>
          </a:lstStyle>
          <a:p>
            <a:pPr lvl="0" rtl="0"/>
            <a:r>
              <a:rPr lang="es-ES"/>
              <a:t>Haga clic para modificar los estilos de texto del patrón</a:t>
            </a:r>
          </a:p>
          <a:p>
            <a:pPr lvl="1" rtl="0"/>
            <a:r>
              <a:rPr lang="es-ES"/>
              <a:t>Segundo nivel</a:t>
            </a:r>
          </a:p>
          <a:p>
            <a:pPr lvl="2" rtl="0"/>
            <a:r>
              <a:rPr lang="es-ES"/>
              <a:t>Tercer nivel</a:t>
            </a:r>
          </a:p>
          <a:p>
            <a:pPr lvl="3" rtl="0"/>
            <a:r>
              <a:rPr lang="es-ES"/>
              <a:t>Cuarto nivel</a:t>
            </a:r>
          </a:p>
          <a:p>
            <a:pPr lvl="4" rtl="0"/>
            <a:r>
              <a:rPr lang="es-ES"/>
              <a:t>Quinto nivel</a:t>
            </a:r>
          </a:p>
        </p:txBody>
      </p:sp>
      <p:sp>
        <p:nvSpPr>
          <p:cNvPr id="12" name="Marcador de título 11">
            <a:extLst>
              <a:ext uri="{FF2B5EF4-FFF2-40B4-BE49-F238E27FC236}">
                <a16:creationId xmlns:a16="http://schemas.microsoft.com/office/drawing/2014/main" id="{D41FC0AE-253D-D242-9C88-017078F8A23A}"/>
              </a:ext>
            </a:extLst>
          </p:cNvPr>
          <p:cNvSpPr>
            <a:spLocks noGrp="1"/>
          </p:cNvSpPr>
          <p:nvPr>
            <p:ph type="title"/>
          </p:nvPr>
        </p:nvSpPr>
        <p:spPr>
          <a:xfrm>
            <a:off x="594360" y="365125"/>
            <a:ext cx="10401300" cy="1325563"/>
          </a:xfrm>
          <a:prstGeom prst="rect">
            <a:avLst/>
          </a:prstGeom>
        </p:spPr>
        <p:txBody>
          <a:bodyPr vert="horz" lIns="91440" tIns="45720" rIns="91440" bIns="45720" rtlCol="0" anchor="ctr">
            <a:normAutofit/>
          </a:bodyPr>
          <a:lstStyle>
            <a:defPPr>
              <a:defRPr lang="es-ES"/>
            </a:defPPr>
          </a:lstStyle>
          <a:p>
            <a:pPr rtl="0"/>
            <a:r>
              <a:rPr lang="es-ES"/>
              <a:t>Haga clic para modificar el estilo de título del patrón</a:t>
            </a:r>
          </a:p>
        </p:txBody>
      </p:sp>
      <p:sp>
        <p:nvSpPr>
          <p:cNvPr id="30" name="Marcador de fecha 3">
            <a:extLst>
              <a:ext uri="{FF2B5EF4-FFF2-40B4-BE49-F238E27FC236}">
                <a16:creationId xmlns:a16="http://schemas.microsoft.com/office/drawing/2014/main" id="{EF47083A-6D76-4B4D-87CA-E08E212F781D}"/>
              </a:ext>
            </a:extLst>
          </p:cNvPr>
          <p:cNvSpPr>
            <a:spLocks noGrp="1"/>
          </p:cNvSpPr>
          <p:nvPr>
            <p:ph type="dt" sz="half" idx="2"/>
          </p:nvPr>
        </p:nvSpPr>
        <p:spPr>
          <a:xfrm>
            <a:off x="1133648" y="6332220"/>
            <a:ext cx="1313180" cy="247651"/>
          </a:xfrm>
          <a:prstGeom prst="rect">
            <a:avLst/>
          </a:prstGeom>
        </p:spPr>
        <p:txBody>
          <a:bodyPr vert="horz" lIns="0" tIns="0" rIns="0" bIns="0" rtlCol="0" anchor="t" anchorCtr="0"/>
          <a:lstStyle>
            <a:lvl1pPr algn="l">
              <a:defRPr lang="es-ES" sz="1100" b="0" i="0">
                <a:solidFill>
                  <a:schemeClr val="bg1"/>
                </a:solidFill>
                <a:latin typeface="+mn-lt"/>
              </a:defRPr>
            </a:lvl1pPr>
          </a:lstStyle>
          <a:p>
            <a:pPr rtl="0"/>
            <a:endParaRPr lang="es-ES" dirty="0">
              <a:latin typeface="+mn-lt"/>
            </a:endParaRPr>
          </a:p>
        </p:txBody>
      </p:sp>
      <p:sp>
        <p:nvSpPr>
          <p:cNvPr id="32" name="Marcador de número de diapositiva 5">
            <a:extLst>
              <a:ext uri="{FF2B5EF4-FFF2-40B4-BE49-F238E27FC236}">
                <a16:creationId xmlns:a16="http://schemas.microsoft.com/office/drawing/2014/main" id="{C8ADA0DF-3751-9A48-8A21-59F01C782D7C}"/>
              </a:ext>
            </a:extLst>
          </p:cNvPr>
          <p:cNvSpPr>
            <a:spLocks noGrp="1"/>
          </p:cNvSpPr>
          <p:nvPr>
            <p:ph type="sldNum" sz="quarter" idx="4"/>
          </p:nvPr>
        </p:nvSpPr>
        <p:spPr>
          <a:xfrm>
            <a:off x="594360" y="6332220"/>
            <a:ext cx="523240" cy="247651"/>
          </a:xfrm>
          <a:prstGeom prst="rect">
            <a:avLst/>
          </a:prstGeom>
        </p:spPr>
        <p:txBody>
          <a:bodyPr vert="horz" lIns="0" tIns="0" rIns="0" bIns="0" rtlCol="0" anchor="t" anchorCtr="0"/>
          <a:lstStyle>
            <a:lvl1pPr algn="l">
              <a:defRPr lang="es-ES" sz="1100" b="1" i="0">
                <a:solidFill>
                  <a:schemeClr val="bg1"/>
                </a:solidFill>
                <a:latin typeface="+mn-lt"/>
              </a:defRPr>
            </a:lvl1pPr>
          </a:lstStyle>
          <a:p>
            <a:pPr rtl="0"/>
            <a:fld id="{294A09A9-5501-47C1-A89A-A340965A2BE2}" type="slidenum">
              <a:rPr lang="es-ES" smtClean="0"/>
              <a:pPr rtl="0"/>
              <a:t>‹Nº›</a:t>
            </a:fld>
            <a:endParaRPr lang="es-ES" dirty="0"/>
          </a:p>
        </p:txBody>
      </p:sp>
    </p:spTree>
    <p:extLst>
      <p:ext uri="{BB962C8B-B14F-4D97-AF65-F5344CB8AC3E}">
        <p14:creationId xmlns:p14="http://schemas.microsoft.com/office/powerpoint/2010/main" val="3515892240"/>
      </p:ext>
    </p:extLst>
  </p:cSld>
  <p:clrMap bg1="dk1" tx1="lt1" bg2="dk2" tx2="lt2" accent1="accent1" accent2="accent2" accent3="accent3" accent4="accent4" accent5="accent5" accent6="accent6" hlink="hlink" folHlink="folHlink"/>
  <p:sldLayoutIdLst>
    <p:sldLayoutId id="2147483711" r:id="rId1"/>
    <p:sldLayoutId id="2147483698" r:id="rId2"/>
    <p:sldLayoutId id="2147483710" r:id="rId3"/>
    <p:sldLayoutId id="2147483700" r:id="rId4"/>
    <p:sldLayoutId id="2147483701" r:id="rId5"/>
    <p:sldLayoutId id="2147483659" r:id="rId6"/>
    <p:sldLayoutId id="2147483709" r:id="rId7"/>
    <p:sldLayoutId id="2147483708" r:id="rId8"/>
    <p:sldLayoutId id="2147483707" r:id="rId9"/>
    <p:sldLayoutId id="2147483706" r:id="rId10"/>
    <p:sldLayoutId id="2147483705" r:id="rId11"/>
    <p:sldLayoutId id="2147483704" r:id="rId12"/>
    <p:sldLayoutId id="2147483703" r:id="rId13"/>
  </p:sldLayoutIdLst>
  <p:hf sldNum="0" hdr="0" ftr="0" dt="0"/>
  <p:txStyles>
    <p:titleStyle>
      <a:lvl1pPr algn="l" defTabSz="914400" rtl="0" eaLnBrk="1" latinLnBrk="0" hangingPunct="1">
        <a:lnSpc>
          <a:spcPct val="80000"/>
        </a:lnSpc>
        <a:spcBef>
          <a:spcPct val="0"/>
        </a:spcBef>
        <a:buNone/>
        <a:defRPr lang="es-ES" sz="4400" b="1" i="0" kern="1200" spc="100" baseline="0">
          <a:solidFill>
            <a:schemeClr val="bg1"/>
          </a:solidFill>
          <a:latin typeface="+mj-lt"/>
          <a:ea typeface="+mj-ea"/>
          <a:cs typeface="+mj-cs"/>
        </a:defRPr>
      </a:lvl1pPr>
      <a:lvl2pPr eaLnBrk="1" hangingPunct="1">
        <a:defRPr lang="es-ES">
          <a:solidFill>
            <a:schemeClr val="tx2"/>
          </a:solidFill>
        </a:defRPr>
      </a:lvl2pPr>
      <a:lvl3pPr eaLnBrk="1" hangingPunct="1">
        <a:defRPr lang="es-ES">
          <a:solidFill>
            <a:schemeClr val="tx2"/>
          </a:solidFill>
        </a:defRPr>
      </a:lvl3pPr>
      <a:lvl4pPr eaLnBrk="1" hangingPunct="1">
        <a:defRPr lang="es-ES">
          <a:solidFill>
            <a:schemeClr val="tx2"/>
          </a:solidFill>
        </a:defRPr>
      </a:lvl4pPr>
      <a:lvl5pPr eaLnBrk="1" hangingPunct="1">
        <a:defRPr lang="es-ES">
          <a:solidFill>
            <a:schemeClr val="tx2"/>
          </a:solidFill>
        </a:defRPr>
      </a:lvl5pPr>
      <a:lvl6pPr eaLnBrk="1" hangingPunct="1">
        <a:defRPr lang="es-ES">
          <a:solidFill>
            <a:schemeClr val="tx2"/>
          </a:solidFill>
        </a:defRPr>
      </a:lvl6pPr>
      <a:lvl7pPr eaLnBrk="1" hangingPunct="1">
        <a:defRPr lang="es-ES">
          <a:solidFill>
            <a:schemeClr val="tx2"/>
          </a:solidFill>
        </a:defRPr>
      </a:lvl7pPr>
      <a:lvl8pPr eaLnBrk="1" hangingPunct="1">
        <a:defRPr lang="es-ES">
          <a:solidFill>
            <a:schemeClr val="tx2"/>
          </a:solidFill>
        </a:defRPr>
      </a:lvl8pPr>
      <a:lvl9pPr eaLnBrk="1" hangingPunct="1">
        <a:defRPr lang="es-ES">
          <a:solidFill>
            <a:schemeClr val="tx2"/>
          </a:solidFill>
        </a:defRPr>
      </a:lvl9pPr>
    </p:titleStyle>
    <p:bodyStyle>
      <a:lvl1pPr marL="228600" indent="-283464" algn="l" defTabSz="914400" rtl="0" eaLnBrk="1" latinLnBrk="0" hangingPunct="1">
        <a:lnSpc>
          <a:spcPct val="90000"/>
        </a:lnSpc>
        <a:spcBef>
          <a:spcPts val="1000"/>
        </a:spcBef>
        <a:buFont typeface="Arial" panose="020B0604020202020204" pitchFamily="34" charset="0"/>
        <a:buChar char="•"/>
        <a:defRPr lang="es-ES" sz="2800" b="0" i="0" kern="1200">
          <a:solidFill>
            <a:schemeClr val="bg1"/>
          </a:solidFill>
          <a:latin typeface="+mn-lt"/>
          <a:ea typeface="+mn-ea"/>
          <a:cs typeface="+mn-cs"/>
        </a:defRPr>
      </a:lvl1pPr>
      <a:lvl2pPr marL="685800" indent="-283464" algn="l" defTabSz="914400" rtl="0" eaLnBrk="1" latinLnBrk="0" hangingPunct="1">
        <a:lnSpc>
          <a:spcPct val="90000"/>
        </a:lnSpc>
        <a:spcBef>
          <a:spcPts val="500"/>
        </a:spcBef>
        <a:buFont typeface="Arial" panose="020B0604020202020204" pitchFamily="34" charset="0"/>
        <a:buChar char="•"/>
        <a:defRPr lang="es-ES" sz="2400" b="0" i="0" kern="1200">
          <a:solidFill>
            <a:schemeClr val="bg1"/>
          </a:solidFill>
          <a:latin typeface="+mn-lt"/>
          <a:ea typeface="+mn-ea"/>
          <a:cs typeface="+mn-cs"/>
        </a:defRPr>
      </a:lvl2pPr>
      <a:lvl3pPr marL="1143000" indent="-283464" algn="l" defTabSz="914400" rtl="0" eaLnBrk="1" latinLnBrk="0" hangingPunct="1">
        <a:lnSpc>
          <a:spcPct val="90000"/>
        </a:lnSpc>
        <a:spcBef>
          <a:spcPts val="500"/>
        </a:spcBef>
        <a:buFont typeface="Arial" panose="020B0604020202020204" pitchFamily="34" charset="0"/>
        <a:buChar char="•"/>
        <a:defRPr lang="es-ES" sz="2000" b="0" i="0" kern="1200">
          <a:solidFill>
            <a:schemeClr val="bg1"/>
          </a:solidFill>
          <a:latin typeface="+mn-lt"/>
          <a:ea typeface="+mn-ea"/>
          <a:cs typeface="+mn-cs"/>
        </a:defRPr>
      </a:lvl3pPr>
      <a:lvl4pPr marL="1600200" indent="-283464" algn="l" defTabSz="914400" rtl="0" eaLnBrk="1" latinLnBrk="0" hangingPunct="1">
        <a:lnSpc>
          <a:spcPct val="90000"/>
        </a:lnSpc>
        <a:spcBef>
          <a:spcPts val="500"/>
        </a:spcBef>
        <a:buFont typeface="Arial" panose="020B0604020202020204" pitchFamily="34" charset="0"/>
        <a:buChar char="•"/>
        <a:defRPr lang="es-ES" sz="1800" b="0" i="0" kern="1200">
          <a:solidFill>
            <a:schemeClr val="bg1"/>
          </a:solidFill>
          <a:latin typeface="+mn-lt"/>
          <a:ea typeface="+mn-ea"/>
          <a:cs typeface="+mn-cs"/>
        </a:defRPr>
      </a:lvl4pPr>
      <a:lvl5pPr marL="2057400" indent="-283464" algn="l" defTabSz="914400" rtl="0" eaLnBrk="1" latinLnBrk="0" hangingPunct="1">
        <a:lnSpc>
          <a:spcPct val="90000"/>
        </a:lnSpc>
        <a:spcBef>
          <a:spcPts val="500"/>
        </a:spcBef>
        <a:buFont typeface="Arial" panose="020B0604020202020204" pitchFamily="34" charset="0"/>
        <a:buChar char="•"/>
        <a:defRPr lang="es-ES" sz="1800" b="0" i="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lang="es-ES" sz="1800" kern="1200">
          <a:solidFill>
            <a:schemeClr val="tx1"/>
          </a:solidFill>
          <a:latin typeface="+mn-lt"/>
          <a:ea typeface="+mn-ea"/>
          <a:cs typeface="+mn-cs"/>
        </a:defRPr>
      </a:lvl9pPr>
    </p:bodyStyle>
    <p:otherStyle>
      <a:defPPr>
        <a:defRPr lang="es-ES"/>
      </a:defPPr>
      <a:lvl1pPr marL="0" algn="l" defTabSz="914400" rtl="0" eaLnBrk="1" latinLnBrk="0" hangingPunct="1">
        <a:defRPr lang="es-ES" sz="1800" kern="1200">
          <a:solidFill>
            <a:schemeClr val="tx1"/>
          </a:solidFill>
          <a:latin typeface="+mn-lt"/>
          <a:ea typeface="+mn-ea"/>
          <a:cs typeface="+mn-cs"/>
        </a:defRPr>
      </a:lvl1pPr>
      <a:lvl2pPr marL="457200" algn="l" defTabSz="914400" rtl="0" eaLnBrk="1" latinLnBrk="0" hangingPunct="1">
        <a:defRPr lang="es-ES" sz="1800" kern="1200">
          <a:solidFill>
            <a:schemeClr val="tx1"/>
          </a:solidFill>
          <a:latin typeface="+mn-lt"/>
          <a:ea typeface="+mn-ea"/>
          <a:cs typeface="+mn-cs"/>
        </a:defRPr>
      </a:lvl2pPr>
      <a:lvl3pPr marL="914400" algn="l" defTabSz="914400" rtl="0" eaLnBrk="1" latinLnBrk="0" hangingPunct="1">
        <a:defRPr lang="es-ES" sz="1800" kern="1200">
          <a:solidFill>
            <a:schemeClr val="tx1"/>
          </a:solidFill>
          <a:latin typeface="+mn-lt"/>
          <a:ea typeface="+mn-ea"/>
          <a:cs typeface="+mn-cs"/>
        </a:defRPr>
      </a:lvl3pPr>
      <a:lvl4pPr marL="1371600" algn="l" defTabSz="914400" rtl="0" eaLnBrk="1" latinLnBrk="0" hangingPunct="1">
        <a:defRPr lang="es-ES" sz="1800" kern="1200">
          <a:solidFill>
            <a:schemeClr val="tx1"/>
          </a:solidFill>
          <a:latin typeface="+mn-lt"/>
          <a:ea typeface="+mn-ea"/>
          <a:cs typeface="+mn-cs"/>
        </a:defRPr>
      </a:lvl4pPr>
      <a:lvl5pPr marL="1828800" algn="l" defTabSz="914400" rtl="0" eaLnBrk="1" latinLnBrk="0" hangingPunct="1">
        <a:defRPr lang="es-ES" sz="1800" kern="1200">
          <a:solidFill>
            <a:schemeClr val="tx1"/>
          </a:solidFill>
          <a:latin typeface="+mn-lt"/>
          <a:ea typeface="+mn-ea"/>
          <a:cs typeface="+mn-cs"/>
        </a:defRPr>
      </a:lvl5pPr>
      <a:lvl6pPr marL="2286000" algn="l" defTabSz="914400" rtl="0" eaLnBrk="1" latinLnBrk="0" hangingPunct="1">
        <a:defRPr lang="es-ES" sz="1800" kern="1200">
          <a:solidFill>
            <a:schemeClr val="tx1"/>
          </a:solidFill>
          <a:latin typeface="+mn-lt"/>
          <a:ea typeface="+mn-ea"/>
          <a:cs typeface="+mn-cs"/>
        </a:defRPr>
      </a:lvl6pPr>
      <a:lvl7pPr marL="2743200" algn="l" defTabSz="914400" rtl="0" eaLnBrk="1" latinLnBrk="0" hangingPunct="1">
        <a:defRPr lang="es-ES" sz="1800" kern="1200">
          <a:solidFill>
            <a:schemeClr val="tx1"/>
          </a:solidFill>
          <a:latin typeface="+mn-lt"/>
          <a:ea typeface="+mn-ea"/>
          <a:cs typeface="+mn-cs"/>
        </a:defRPr>
      </a:lvl7pPr>
      <a:lvl8pPr marL="3200400" algn="l" defTabSz="914400" rtl="0" eaLnBrk="1" latinLnBrk="0" hangingPunct="1">
        <a:defRPr lang="es-ES" sz="1800" kern="1200">
          <a:solidFill>
            <a:schemeClr val="tx1"/>
          </a:solidFill>
          <a:latin typeface="+mn-lt"/>
          <a:ea typeface="+mn-ea"/>
          <a:cs typeface="+mn-cs"/>
        </a:defRPr>
      </a:lvl8pPr>
      <a:lvl9pPr marL="3657600" algn="l" defTabSz="914400" rtl="0" eaLnBrk="1" latinLnBrk="0" hangingPunct="1">
        <a:defRPr lang="es-ES"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A4A3A4"/>
          </p15:clr>
        </p15:guide>
        <p15:guide id="2" pos="3840">
          <p15:clr>
            <a:srgbClr val="A4A3A4"/>
          </p15:clr>
        </p15:guide>
        <p15:guide id="3" pos="240">
          <p15:clr>
            <a:srgbClr val="547EBF"/>
          </p15:clr>
        </p15:guide>
        <p15:guide id="4" orient="horz" pos="240">
          <p15:clr>
            <a:srgbClr val="547EBF"/>
          </p15:clr>
        </p15:guide>
        <p15:guide id="5" pos="7440">
          <p15:clr>
            <a:srgbClr val="547EBF"/>
          </p15:clr>
        </p15:guide>
        <p15:guide id="6" orient="horz" pos="4080">
          <p15:clr>
            <a:srgbClr val="547EBF"/>
          </p15:clr>
        </p15:guide>
        <p15:guide id="7" pos="600" userDrawn="1">
          <p15:clr>
            <a:srgbClr val="547EBF"/>
          </p15:clr>
        </p15:guide>
        <p15:guide id="8" pos="3720">
          <p15:clr>
            <a:srgbClr val="547EBF"/>
          </p15:clr>
        </p15:guide>
        <p15:guide id="9" pos="2112">
          <p15:clr>
            <a:srgbClr val="547EBF"/>
          </p15:clr>
        </p15:guide>
        <p15:guide id="10" pos="1848">
          <p15:clr>
            <a:srgbClr val="547EBF"/>
          </p15:clr>
        </p15:guide>
        <p15:guide id="11" pos="5568">
          <p15:clr>
            <a:srgbClr val="547EBF"/>
          </p15:clr>
        </p15:guide>
        <p15:guide id="12" pos="5832">
          <p15:clr>
            <a:srgbClr val="547EBF"/>
          </p15:clr>
        </p15:guide>
        <p15:guide id="13" pos="4968">
          <p15:clr>
            <a:srgbClr val="9FCC3B"/>
          </p15:clr>
        </p15:guide>
        <p15:guide id="14" pos="5208">
          <p15:clr>
            <a:srgbClr val="9FCC3B"/>
          </p15:clr>
        </p15:guide>
        <p15:guide id="15" pos="2712">
          <p15:clr>
            <a:srgbClr val="9FCC3B"/>
          </p15:clr>
        </p15:guide>
        <p15:guide id="16" pos="2472">
          <p15:clr>
            <a:srgbClr val="9FCC3B"/>
          </p15:clr>
        </p15:guide>
        <p15:guide id="17" pos="39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1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1.jpe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B1D9D6-2977-ABCD-FDF8-51AFA5064E54}"/>
              </a:ext>
            </a:extLst>
          </p:cNvPr>
          <p:cNvSpPr>
            <a:spLocks noGrp="1"/>
          </p:cNvSpPr>
          <p:nvPr>
            <p:ph type="ctrTitle"/>
          </p:nvPr>
        </p:nvSpPr>
        <p:spPr>
          <a:xfrm>
            <a:off x="4789714" y="411479"/>
            <a:ext cx="7006590" cy="3291840"/>
          </a:xfrm>
        </p:spPr>
        <p:txBody>
          <a:bodyPr rtlCol="0" anchor="b">
            <a:normAutofit/>
          </a:bodyPr>
          <a:lstStyle>
            <a:defPPr>
              <a:defRPr lang="es-ES"/>
            </a:defPPr>
          </a:lstStyle>
          <a:p>
            <a:pPr rtl="0"/>
            <a:r>
              <a:rPr lang="en-US" sz="5100" dirty="0" err="1"/>
              <a:t>Gestión</a:t>
            </a:r>
            <a:r>
              <a:rPr lang="en-US" sz="5100" dirty="0"/>
              <a:t> de Canales de </a:t>
            </a:r>
            <a:r>
              <a:rPr lang="en-US" sz="5100" dirty="0" err="1"/>
              <a:t>Distribución</a:t>
            </a:r>
            <a:r>
              <a:rPr lang="en-US" sz="5100" dirty="0"/>
              <a:t> y Trade Marketing</a:t>
            </a:r>
            <a:endParaRPr lang="es-ES" sz="5100" dirty="0"/>
          </a:p>
        </p:txBody>
      </p:sp>
      <p:sp>
        <p:nvSpPr>
          <p:cNvPr id="7" name="Text Placeholder 2">
            <a:extLst>
              <a:ext uri="{FF2B5EF4-FFF2-40B4-BE49-F238E27FC236}">
                <a16:creationId xmlns:a16="http://schemas.microsoft.com/office/drawing/2014/main" id="{1593E6F1-47C2-BB39-845D-C4996440F784}"/>
              </a:ext>
            </a:extLst>
          </p:cNvPr>
          <p:cNvSpPr>
            <a:spLocks noGrp="1"/>
          </p:cNvSpPr>
          <p:nvPr>
            <p:ph type="body" sz="quarter" idx="11"/>
          </p:nvPr>
        </p:nvSpPr>
        <p:spPr>
          <a:xfrm>
            <a:off x="6309905" y="4549552"/>
            <a:ext cx="5486400" cy="1645920"/>
          </a:xfrm>
        </p:spPr>
        <p:txBody>
          <a:bodyPr/>
          <a:lstStyle/>
          <a:p>
            <a:r>
              <a:rPr lang="en-US" dirty="0" err="1"/>
              <a:t>Sesiones</a:t>
            </a:r>
            <a:r>
              <a:rPr lang="en-US" dirty="0"/>
              <a:t> 9 y 10</a:t>
            </a:r>
          </a:p>
        </p:txBody>
      </p:sp>
    </p:spTree>
    <p:extLst>
      <p:ext uri="{BB962C8B-B14F-4D97-AF65-F5344CB8AC3E}">
        <p14:creationId xmlns:p14="http://schemas.microsoft.com/office/powerpoint/2010/main" val="3390304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pic>
        <p:nvPicPr>
          <p:cNvPr id="1028" name="Picture 4" descr="Las bodegas y su conversión a minimarkets: el salto que vienen dando ante  la aparición de marcas como Mass o tiendas como Oxxo y Listo | ECONOMIA |  GESTIÓN">
            <a:extLst>
              <a:ext uri="{FF2B5EF4-FFF2-40B4-BE49-F238E27FC236}">
                <a16:creationId xmlns:a16="http://schemas.microsoft.com/office/drawing/2014/main" id="{EA5F6E13-75E5-01DE-91A4-6E3E62F236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2383313"/>
            <a:ext cx="4712028" cy="2680982"/>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245D59DE-4773-407E-5948-60E9A8F3789B}"/>
              </a:ext>
            </a:extLst>
          </p:cNvPr>
          <p:cNvSpPr txBox="1"/>
          <p:nvPr/>
        </p:nvSpPr>
        <p:spPr>
          <a:xfrm>
            <a:off x="1650272" y="3152510"/>
            <a:ext cx="4094480" cy="1477328"/>
          </a:xfrm>
          <a:prstGeom prst="rect">
            <a:avLst/>
          </a:prstGeom>
          <a:noFill/>
        </p:spPr>
        <p:txBody>
          <a:bodyPr wrap="square">
            <a:spAutoFit/>
          </a:bodyPr>
          <a:lstStyle/>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Suelen ser comercios familiares, comercializan alimentos, bebidas y artículos de higiene y limpieza. </a:t>
            </a:r>
          </a:p>
          <a:p>
            <a:pPr algn="ctr"/>
            <a:endPar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endParaRPr>
          </a:p>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Generalmente el cliente no elige.</a:t>
            </a:r>
            <a:endParaRPr lang="es-PE"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endParaRPr>
          </a:p>
        </p:txBody>
      </p:sp>
      <p:sp>
        <p:nvSpPr>
          <p:cNvPr id="13" name="CuadroTexto 12">
            <a:extLst>
              <a:ext uri="{FF2B5EF4-FFF2-40B4-BE49-F238E27FC236}">
                <a16:creationId xmlns:a16="http://schemas.microsoft.com/office/drawing/2014/main" id="{7E37674B-A3E0-A0DE-4505-BABF565ABEF0}"/>
              </a:ext>
            </a:extLst>
          </p:cNvPr>
          <p:cNvSpPr txBox="1"/>
          <p:nvPr/>
        </p:nvSpPr>
        <p:spPr>
          <a:xfrm>
            <a:off x="6992292" y="5179276"/>
            <a:ext cx="3585740" cy="646331"/>
          </a:xfrm>
          <a:prstGeom prst="rect">
            <a:avLst/>
          </a:prstGeom>
          <a:noFill/>
        </p:spPr>
        <p:txBody>
          <a:bodyPr wrap="square">
            <a:spAutoFit/>
          </a:bodyPr>
          <a:lstStyle/>
          <a:p>
            <a:pPr algn="ctr"/>
            <a:r>
              <a:rPr lang="es-ES" dirty="0">
                <a:solidFill>
                  <a:schemeClr val="bg1"/>
                </a:solidFill>
                <a:highlight>
                  <a:srgbClr val="FFFFFF"/>
                </a:highlight>
                <a:latin typeface="-apple-system"/>
              </a:rPr>
              <a:t>Ejem: </a:t>
            </a:r>
            <a:r>
              <a:rPr lang="es-MX" dirty="0">
                <a:solidFill>
                  <a:schemeClr val="bg1"/>
                </a:solidFill>
                <a:highlight>
                  <a:srgbClr val="FFFFFF"/>
                </a:highlight>
                <a:latin typeface="-apple-system"/>
              </a:rPr>
              <a:t>bodegas de barrio, </a:t>
            </a:r>
            <a:r>
              <a:rPr lang="es-MX" dirty="0" err="1">
                <a:solidFill>
                  <a:schemeClr val="bg1"/>
                </a:solidFill>
                <a:highlight>
                  <a:srgbClr val="FFFFFF"/>
                </a:highlight>
                <a:latin typeface="-apple-system"/>
              </a:rPr>
              <a:t>kiosko</a:t>
            </a:r>
            <a:r>
              <a:rPr lang="es-MX" dirty="0">
                <a:solidFill>
                  <a:schemeClr val="bg1"/>
                </a:solidFill>
                <a:highlight>
                  <a:srgbClr val="FFFFFF"/>
                </a:highlight>
                <a:latin typeface="-apple-system"/>
              </a:rPr>
              <a:t> de la esquina, puesto del mercado, </a:t>
            </a:r>
            <a:r>
              <a:rPr lang="es-MX" dirty="0" err="1">
                <a:solidFill>
                  <a:schemeClr val="bg1"/>
                </a:solidFill>
                <a:highlight>
                  <a:srgbClr val="FFFFFF"/>
                </a:highlight>
                <a:latin typeface="-apple-system"/>
              </a:rPr>
              <a:t>etc</a:t>
            </a:r>
            <a:endParaRPr lang="es-MX" b="0" i="0" dirty="0">
              <a:solidFill>
                <a:schemeClr val="bg1"/>
              </a:solidFill>
              <a:effectLst/>
              <a:highlight>
                <a:srgbClr val="FFFFFF"/>
              </a:highlight>
              <a:latin typeface="-apple-system"/>
            </a:endParaRPr>
          </a:p>
        </p:txBody>
      </p:sp>
      <p:sp>
        <p:nvSpPr>
          <p:cNvPr id="2" name="Título 7">
            <a:extLst>
              <a:ext uri="{FF2B5EF4-FFF2-40B4-BE49-F238E27FC236}">
                <a16:creationId xmlns:a16="http://schemas.microsoft.com/office/drawing/2014/main" id="{14CF2867-68E8-F35E-2563-899E8A6C899C}"/>
              </a:ext>
            </a:extLst>
          </p:cNvPr>
          <p:cNvSpPr txBox="1">
            <a:spLocks/>
          </p:cNvSpPr>
          <p:nvPr/>
        </p:nvSpPr>
        <p:spPr>
          <a:xfrm>
            <a:off x="594360" y="586843"/>
            <a:ext cx="11739880" cy="1107240"/>
          </a:xfrm>
          <a:prstGeom prst="rect">
            <a:avLst/>
          </a:prstGeom>
        </p:spPr>
        <p:txBody>
          <a:bodyPr vert="horz" lIns="0" tIns="0" rIns="0" bIns="0" rtlCol="0" anchor="b" anchorCtr="0">
            <a:normAutofit lnSpcReduction="10000"/>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Tipos de canales de Venta</a:t>
            </a:r>
          </a:p>
          <a:p>
            <a:pPr algn="l">
              <a:lnSpc>
                <a:spcPct val="80000"/>
              </a:lnSpc>
              <a:spcAft>
                <a:spcPts val="600"/>
              </a:spcAft>
            </a:pPr>
            <a:r>
              <a:rPr lang="es-ES" altLang="es-PE" sz="4400" spc="100" dirty="0">
                <a:solidFill>
                  <a:schemeClr val="bg1"/>
                </a:solidFill>
              </a:rPr>
              <a:t>CANAL TRADICIONAL</a:t>
            </a:r>
            <a:endParaRPr lang="es-ES" altLang="es-PE" sz="4400" b="1" i="0" kern="1200" spc="100" baseline="0" dirty="0">
              <a:solidFill>
                <a:schemeClr val="bg1"/>
              </a:solidFill>
              <a:latin typeface="+mj-lt"/>
              <a:ea typeface="+mj-ea"/>
              <a:cs typeface="+mj-cs"/>
            </a:endParaRPr>
          </a:p>
        </p:txBody>
      </p:sp>
    </p:spTree>
    <p:extLst>
      <p:ext uri="{BB962C8B-B14F-4D97-AF65-F5344CB8AC3E}">
        <p14:creationId xmlns:p14="http://schemas.microsoft.com/office/powerpoint/2010/main" val="2546683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pic>
        <p:nvPicPr>
          <p:cNvPr id="1026" name="Picture 2" descr="Perú: Conoce las estrategias de sostenibilidad de supermercados Wong">
            <a:extLst>
              <a:ext uri="{FF2B5EF4-FFF2-40B4-BE49-F238E27FC236}">
                <a16:creationId xmlns:a16="http://schemas.microsoft.com/office/drawing/2014/main" id="{76080AEC-129C-573B-38B7-FB8DDED3B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7980" y="2140364"/>
            <a:ext cx="3868420" cy="2577272"/>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42357750-99AF-17AC-BEEC-448E370EA8B1}"/>
              </a:ext>
            </a:extLst>
          </p:cNvPr>
          <p:cNvSpPr txBox="1"/>
          <p:nvPr/>
        </p:nvSpPr>
        <p:spPr>
          <a:xfrm>
            <a:off x="1133906" y="2792415"/>
            <a:ext cx="4962094" cy="1477328"/>
          </a:xfrm>
          <a:prstGeom prst="rect">
            <a:avLst/>
          </a:prstGeom>
          <a:noFill/>
        </p:spPr>
        <p:txBody>
          <a:bodyPr wrap="square">
            <a:spAutoFit/>
          </a:bodyPr>
          <a:lstStyle/>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Puede ser físico o virtual. </a:t>
            </a:r>
          </a:p>
          <a:p>
            <a:pPr algn="ctr"/>
            <a:endPar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endParaRPr>
          </a:p>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El cliente</a:t>
            </a:r>
            <a:r>
              <a:rPr lang="es-ES" b="0" i="0" dirty="0">
                <a:solidFill>
                  <a:schemeClr val="bg1"/>
                </a:solidFill>
                <a:effectLst/>
                <a:highlight>
                  <a:srgbClr val="FFFFFF"/>
                </a:highlight>
                <a:latin typeface="Lato Medium" panose="020F0502020204030203" pitchFamily="34" charset="0"/>
                <a:ea typeface="Lato Medium" panose="020F0502020204030203" pitchFamily="34" charset="0"/>
                <a:cs typeface="Lato Medium" panose="020F0502020204030203" pitchFamily="34" charset="0"/>
              </a:rPr>
              <a:t> tiene acceso directo a los productos exhibidos, eligen con autonomía el producto que mejor se adapte a sus necesidades.</a:t>
            </a:r>
          </a:p>
        </p:txBody>
      </p:sp>
      <p:sp>
        <p:nvSpPr>
          <p:cNvPr id="8" name="CuadroTexto 7">
            <a:extLst>
              <a:ext uri="{FF2B5EF4-FFF2-40B4-BE49-F238E27FC236}">
                <a16:creationId xmlns:a16="http://schemas.microsoft.com/office/drawing/2014/main" id="{ADF98073-D020-3D96-96EB-C73ECA52AFDC}"/>
              </a:ext>
            </a:extLst>
          </p:cNvPr>
          <p:cNvSpPr txBox="1"/>
          <p:nvPr/>
        </p:nvSpPr>
        <p:spPr>
          <a:xfrm>
            <a:off x="6798151" y="4721744"/>
            <a:ext cx="4004832" cy="646331"/>
          </a:xfrm>
          <a:prstGeom prst="rect">
            <a:avLst/>
          </a:prstGeom>
          <a:noFill/>
        </p:spPr>
        <p:txBody>
          <a:bodyPr wrap="square">
            <a:spAutoFit/>
          </a:bodyPr>
          <a:lstStyle/>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Ejem: </a:t>
            </a:r>
            <a:r>
              <a:rPr lang="es-MX"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Supermercados, mayoristas (Makro), C&amp;C (Tambo), e-</a:t>
            </a:r>
            <a:r>
              <a:rPr lang="es-MX" dirty="0" err="1">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commerce</a:t>
            </a:r>
            <a:endParaRPr lang="es-MX" b="0" i="0" dirty="0">
              <a:solidFill>
                <a:schemeClr val="bg1"/>
              </a:solidFill>
              <a:effectLst/>
              <a:highlight>
                <a:srgbClr val="FFFFFF"/>
              </a:highlight>
              <a:latin typeface="Lato Medium" panose="020F0502020204030203" pitchFamily="34" charset="0"/>
              <a:ea typeface="Lato Medium" panose="020F0502020204030203" pitchFamily="34" charset="0"/>
              <a:cs typeface="Lato Medium" panose="020F0502020204030203" pitchFamily="34" charset="0"/>
            </a:endParaRPr>
          </a:p>
        </p:txBody>
      </p:sp>
      <p:sp>
        <p:nvSpPr>
          <p:cNvPr id="2" name="Título 7">
            <a:extLst>
              <a:ext uri="{FF2B5EF4-FFF2-40B4-BE49-F238E27FC236}">
                <a16:creationId xmlns:a16="http://schemas.microsoft.com/office/drawing/2014/main" id="{14CF2867-68E8-F35E-2563-899E8A6C899C}"/>
              </a:ext>
            </a:extLst>
          </p:cNvPr>
          <p:cNvSpPr txBox="1">
            <a:spLocks/>
          </p:cNvSpPr>
          <p:nvPr/>
        </p:nvSpPr>
        <p:spPr>
          <a:xfrm>
            <a:off x="594360" y="586843"/>
            <a:ext cx="11739880" cy="1107240"/>
          </a:xfrm>
          <a:prstGeom prst="rect">
            <a:avLst/>
          </a:prstGeom>
        </p:spPr>
        <p:txBody>
          <a:bodyPr vert="horz" lIns="0" tIns="0" rIns="0" bIns="0" rtlCol="0" anchor="b" anchorCtr="0">
            <a:normAutofit lnSpcReduction="10000"/>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Tipos de canales de Venta</a:t>
            </a:r>
          </a:p>
          <a:p>
            <a:pPr algn="l">
              <a:lnSpc>
                <a:spcPct val="80000"/>
              </a:lnSpc>
              <a:spcAft>
                <a:spcPts val="600"/>
              </a:spcAft>
            </a:pPr>
            <a:r>
              <a:rPr lang="es-ES" altLang="es-PE" sz="4400" spc="100" dirty="0">
                <a:solidFill>
                  <a:schemeClr val="bg1"/>
                </a:solidFill>
              </a:rPr>
              <a:t>CANAL MODERNO</a:t>
            </a:r>
            <a:endParaRPr lang="es-ES" altLang="es-PE" sz="4400" b="1" i="0" kern="1200" spc="100" baseline="0" dirty="0">
              <a:solidFill>
                <a:schemeClr val="bg1"/>
              </a:solidFill>
              <a:latin typeface="+mj-lt"/>
              <a:ea typeface="+mj-ea"/>
              <a:cs typeface="+mj-cs"/>
            </a:endParaRPr>
          </a:p>
        </p:txBody>
      </p:sp>
      <p:sp>
        <p:nvSpPr>
          <p:cNvPr id="5" name="CuadroTexto 4">
            <a:extLst>
              <a:ext uri="{FF2B5EF4-FFF2-40B4-BE49-F238E27FC236}">
                <a16:creationId xmlns:a16="http://schemas.microsoft.com/office/drawing/2014/main" id="{49EBC62E-98FC-7053-DA17-317478957B1B}"/>
              </a:ext>
            </a:extLst>
          </p:cNvPr>
          <p:cNvSpPr txBox="1"/>
          <p:nvPr/>
        </p:nvSpPr>
        <p:spPr>
          <a:xfrm>
            <a:off x="1178225" y="6375045"/>
            <a:ext cx="9835550" cy="36933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wrap="square">
            <a:spAutoFit/>
          </a:bodyPr>
          <a:lstStyle/>
          <a:p>
            <a:pPr algn="ctr"/>
            <a:r>
              <a:rPr lang="es-MX" b="0" i="0" dirty="0">
                <a:solidFill>
                  <a:schemeClr val="bg1"/>
                </a:solidFill>
                <a:effectLst/>
                <a:latin typeface="-apple-system"/>
              </a:rPr>
              <a:t>Cada formato distinto y deberás aplicar tu estrategia de marketing de distinta manera </a:t>
            </a:r>
            <a:r>
              <a:rPr lang="es-MX" dirty="0">
                <a:solidFill>
                  <a:schemeClr val="bg1"/>
                </a:solidFill>
                <a:latin typeface="-apple-system"/>
              </a:rPr>
              <a:t>para</a:t>
            </a:r>
            <a:r>
              <a:rPr lang="es-MX" b="0" i="0" dirty="0">
                <a:solidFill>
                  <a:schemeClr val="bg1"/>
                </a:solidFill>
                <a:effectLst/>
                <a:latin typeface="-apple-system"/>
              </a:rPr>
              <a:t> cada canal.</a:t>
            </a:r>
            <a:endParaRPr lang="es-PE" dirty="0">
              <a:solidFill>
                <a:schemeClr val="bg1"/>
              </a:solidFill>
            </a:endParaRPr>
          </a:p>
        </p:txBody>
      </p:sp>
      <p:pic>
        <p:nvPicPr>
          <p:cNvPr id="16386" name="Picture 2">
            <a:extLst>
              <a:ext uri="{FF2B5EF4-FFF2-40B4-BE49-F238E27FC236}">
                <a16:creationId xmlns:a16="http://schemas.microsoft.com/office/drawing/2014/main" id="{DCE5A0E2-251F-09B2-5513-D41E9AF823D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495" b="18249"/>
          <a:stretch/>
        </p:blipFill>
        <p:spPr bwMode="auto">
          <a:xfrm>
            <a:off x="1662833" y="4573875"/>
            <a:ext cx="3869849" cy="113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092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7">
            <a:extLst>
              <a:ext uri="{FF2B5EF4-FFF2-40B4-BE49-F238E27FC236}">
                <a16:creationId xmlns:a16="http://schemas.microsoft.com/office/drawing/2014/main" id="{14CF2867-68E8-F35E-2563-899E8A6C899C}"/>
              </a:ext>
            </a:extLst>
          </p:cNvPr>
          <p:cNvSpPr txBox="1">
            <a:spLocks/>
          </p:cNvSpPr>
          <p:nvPr/>
        </p:nvSpPr>
        <p:spPr>
          <a:xfrm>
            <a:off x="594360" y="586843"/>
            <a:ext cx="11739880" cy="1107240"/>
          </a:xfrm>
          <a:prstGeom prst="rect">
            <a:avLst/>
          </a:prstGeom>
        </p:spPr>
        <p:txBody>
          <a:bodyPr vert="horz" lIns="0" tIns="0" rIns="0" bIns="0" rtlCol="0" anchor="b" anchorCtr="0">
            <a:normAutofit lnSpcReduction="10000"/>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Tipos de canales de Venta</a:t>
            </a:r>
          </a:p>
          <a:p>
            <a:pPr algn="l">
              <a:lnSpc>
                <a:spcPct val="80000"/>
              </a:lnSpc>
              <a:spcAft>
                <a:spcPts val="600"/>
              </a:spcAft>
            </a:pPr>
            <a:r>
              <a:rPr lang="es-ES" altLang="es-PE" sz="4400" spc="100" dirty="0">
                <a:solidFill>
                  <a:schemeClr val="bg1"/>
                </a:solidFill>
              </a:rPr>
              <a:t>OMNICANALIDAD 360°</a:t>
            </a:r>
            <a:endParaRPr lang="es-ES" altLang="es-PE" sz="4400" b="1" i="0" kern="1200" spc="100" baseline="0" dirty="0">
              <a:solidFill>
                <a:schemeClr val="bg1"/>
              </a:solidFill>
              <a:latin typeface="+mj-lt"/>
              <a:ea typeface="+mj-ea"/>
              <a:cs typeface="+mj-cs"/>
            </a:endParaRPr>
          </a:p>
        </p:txBody>
      </p:sp>
      <p:sp>
        <p:nvSpPr>
          <p:cNvPr id="6" name="CuadroTexto 5">
            <a:extLst>
              <a:ext uri="{FF2B5EF4-FFF2-40B4-BE49-F238E27FC236}">
                <a16:creationId xmlns:a16="http://schemas.microsoft.com/office/drawing/2014/main" id="{99855DB8-7EB8-BBEF-04AE-DFC84E64D06E}"/>
              </a:ext>
            </a:extLst>
          </p:cNvPr>
          <p:cNvSpPr txBox="1"/>
          <p:nvPr/>
        </p:nvSpPr>
        <p:spPr>
          <a:xfrm>
            <a:off x="1136469" y="2291405"/>
            <a:ext cx="10672353" cy="646331"/>
          </a:xfrm>
          <a:prstGeom prst="rect">
            <a:avLst/>
          </a:prstGeom>
          <a:noFill/>
        </p:spPr>
        <p:txBody>
          <a:bodyPr wrap="square">
            <a:spAutoFit/>
          </a:bodyPr>
          <a:lstStyle/>
          <a:p>
            <a:pPr algn="ctr"/>
            <a:r>
              <a:rPr lang="es-ES" dirty="0">
                <a:solidFill>
                  <a:schemeClr val="bg1"/>
                </a:solidFill>
              </a:rPr>
              <a:t>Integración perfecta de todos los canales y puntos de contacto disponibles para el consumidor, de modo que la experiencia sea consistente y fluida sin importar por dónde o cómo interactúe el cliente con la marca.</a:t>
            </a:r>
            <a:endParaRPr lang="es-PE" dirty="0">
              <a:solidFill>
                <a:schemeClr val="bg1"/>
              </a:solidFill>
            </a:endParaRPr>
          </a:p>
        </p:txBody>
      </p:sp>
      <p:pic>
        <p:nvPicPr>
          <p:cNvPr id="11266" name="Picture 2" descr="Omnicanalidad: ¿Qué es y cuáles son sus ventajas?">
            <a:extLst>
              <a:ext uri="{FF2B5EF4-FFF2-40B4-BE49-F238E27FC236}">
                <a16:creationId xmlns:a16="http://schemas.microsoft.com/office/drawing/2014/main" id="{6072BD36-897A-ADA7-9AEA-8DBC06B96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6182" y="3188609"/>
            <a:ext cx="5074309" cy="3406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84142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2" name="Título 7">
            <a:extLst>
              <a:ext uri="{FF2B5EF4-FFF2-40B4-BE49-F238E27FC236}">
                <a16:creationId xmlns:a16="http://schemas.microsoft.com/office/drawing/2014/main" id="{14CF2867-68E8-F35E-2563-899E8A6C899C}"/>
              </a:ext>
            </a:extLst>
          </p:cNvPr>
          <p:cNvSpPr txBox="1">
            <a:spLocks/>
          </p:cNvSpPr>
          <p:nvPr/>
        </p:nvSpPr>
        <p:spPr>
          <a:xfrm>
            <a:off x="594360" y="586843"/>
            <a:ext cx="11739880" cy="1107240"/>
          </a:xfrm>
          <a:prstGeom prst="rect">
            <a:avLst/>
          </a:prstGeom>
        </p:spPr>
        <p:txBody>
          <a:bodyPr vert="horz" lIns="0" tIns="0" rIns="0" bIns="0" rtlCol="0" anchor="b" anchorCtr="0">
            <a:normAutofit/>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spc="100" dirty="0">
                <a:solidFill>
                  <a:schemeClr val="bg1"/>
                </a:solidFill>
              </a:rPr>
              <a:t>¿Cómo se relacionan los canales de distribución y venta?</a:t>
            </a:r>
            <a:endParaRPr lang="es-ES" altLang="es-PE" sz="4400" b="1" i="0" kern="1200" spc="100" baseline="0" dirty="0">
              <a:solidFill>
                <a:schemeClr val="bg1"/>
              </a:solidFill>
              <a:latin typeface="+mj-lt"/>
              <a:ea typeface="+mj-ea"/>
              <a:cs typeface="+mj-cs"/>
            </a:endParaRPr>
          </a:p>
        </p:txBody>
      </p:sp>
      <p:graphicFrame>
        <p:nvGraphicFramePr>
          <p:cNvPr id="5" name="Tabla 4">
            <a:extLst>
              <a:ext uri="{FF2B5EF4-FFF2-40B4-BE49-F238E27FC236}">
                <a16:creationId xmlns:a16="http://schemas.microsoft.com/office/drawing/2014/main" id="{66B4C66B-F920-BC08-D7C0-BBC46B632E38}"/>
              </a:ext>
            </a:extLst>
          </p:cNvPr>
          <p:cNvGraphicFramePr>
            <a:graphicFrameLocks noGrp="1"/>
          </p:cNvGraphicFramePr>
          <p:nvPr>
            <p:extLst>
              <p:ext uri="{D42A27DB-BD31-4B8C-83A1-F6EECF244321}">
                <p14:modId xmlns:p14="http://schemas.microsoft.com/office/powerpoint/2010/main" val="4196502"/>
              </p:ext>
            </p:extLst>
          </p:nvPr>
        </p:nvGraphicFramePr>
        <p:xfrm>
          <a:off x="326571" y="2514600"/>
          <a:ext cx="11573692" cy="3384550"/>
        </p:xfrm>
        <a:graphic>
          <a:graphicData uri="http://schemas.openxmlformats.org/drawingml/2006/table">
            <a:tbl>
              <a:tblPr firstRow="1" firstCol="1">
                <a:tableStyleId>{00A15C55-8517-42AA-B614-E9B94910E393}</a:tableStyleId>
              </a:tblPr>
              <a:tblGrid>
                <a:gridCol w="2573383">
                  <a:extLst>
                    <a:ext uri="{9D8B030D-6E8A-4147-A177-3AD203B41FA5}">
                      <a16:colId xmlns:a16="http://schemas.microsoft.com/office/drawing/2014/main" val="1841340280"/>
                    </a:ext>
                  </a:extLst>
                </a:gridCol>
                <a:gridCol w="1744843">
                  <a:extLst>
                    <a:ext uri="{9D8B030D-6E8A-4147-A177-3AD203B41FA5}">
                      <a16:colId xmlns:a16="http://schemas.microsoft.com/office/drawing/2014/main" val="953078441"/>
                    </a:ext>
                  </a:extLst>
                </a:gridCol>
                <a:gridCol w="2278517">
                  <a:extLst>
                    <a:ext uri="{9D8B030D-6E8A-4147-A177-3AD203B41FA5}">
                      <a16:colId xmlns:a16="http://schemas.microsoft.com/office/drawing/2014/main" val="1390768740"/>
                    </a:ext>
                  </a:extLst>
                </a:gridCol>
                <a:gridCol w="4976949">
                  <a:extLst>
                    <a:ext uri="{9D8B030D-6E8A-4147-A177-3AD203B41FA5}">
                      <a16:colId xmlns:a16="http://schemas.microsoft.com/office/drawing/2014/main" val="2556808610"/>
                    </a:ext>
                  </a:extLst>
                </a:gridCol>
              </a:tblGrid>
              <a:tr h="184150">
                <a:tc>
                  <a:txBody>
                    <a:bodyPr/>
                    <a:lstStyle/>
                    <a:p>
                      <a:pPr algn="ctr" fontAlgn="b"/>
                      <a:r>
                        <a:rPr lang="es-PE" sz="2000" u="none" strike="noStrike" dirty="0">
                          <a:effectLst/>
                        </a:rPr>
                        <a:t>Relación</a:t>
                      </a:r>
                      <a:endParaRPr lang="es-PE" sz="2000" b="1"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s-PE" sz="2000" u="none" strike="noStrike">
                          <a:effectLst/>
                        </a:rPr>
                        <a:t>Distribución</a:t>
                      </a:r>
                      <a:endParaRPr lang="es-PE"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s-PE" sz="2000" u="none" strike="noStrike">
                          <a:effectLst/>
                        </a:rPr>
                        <a:t>Venta</a:t>
                      </a:r>
                      <a:endParaRPr lang="es-PE"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s-PE" sz="2000" u="none" strike="noStrike" dirty="0">
                          <a:effectLst/>
                        </a:rPr>
                        <a:t>Ejemplo</a:t>
                      </a:r>
                      <a:endParaRPr lang="es-PE" sz="2000" b="1"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145434106"/>
                  </a:ext>
                </a:extLst>
              </a:tr>
              <a:tr h="225589">
                <a:tc>
                  <a:txBody>
                    <a:bodyPr/>
                    <a:lstStyle/>
                    <a:p>
                      <a:pPr algn="ctr" fontAlgn="b"/>
                      <a:r>
                        <a:rPr lang="es-PE" sz="2000" u="none" strike="noStrike">
                          <a:effectLst/>
                        </a:rPr>
                        <a:t>Directo y Moderno</a:t>
                      </a:r>
                      <a:endParaRPr lang="es-PE"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s-ES" sz="2000" u="none" strike="noStrike">
                          <a:effectLst/>
                        </a:rPr>
                        <a:t>Venta del fabricante al comunidor final</a:t>
                      </a:r>
                      <a:endParaRPr lang="es-E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s-PE" sz="2000" u="none" strike="noStrike" dirty="0">
                          <a:effectLst/>
                        </a:rPr>
                        <a:t>Tienda virtual</a:t>
                      </a:r>
                      <a:endParaRPr lang="es-PE" sz="20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s-ES" sz="2000" u="none" strike="noStrike" dirty="0">
                          <a:effectLst/>
                        </a:rPr>
                        <a:t> Apple vendiendo </a:t>
                      </a:r>
                      <a:r>
                        <a:rPr lang="es-ES" sz="2000" u="none" strike="noStrike" dirty="0" err="1">
                          <a:effectLst/>
                        </a:rPr>
                        <a:t>iPhones</a:t>
                      </a:r>
                      <a:r>
                        <a:rPr lang="es-ES" sz="2000" u="none" strike="noStrike" dirty="0">
                          <a:effectLst/>
                        </a:rPr>
                        <a:t> a través de su tienda en línea (e-</a:t>
                      </a:r>
                      <a:r>
                        <a:rPr lang="es-ES" sz="2000" u="none" strike="noStrike" dirty="0" err="1">
                          <a:effectLst/>
                        </a:rPr>
                        <a:t>commerce</a:t>
                      </a:r>
                      <a:r>
                        <a:rPr lang="es-ES" sz="2000" u="none" strike="noStrike" dirty="0">
                          <a:effectLst/>
                        </a:rPr>
                        <a:t>).</a:t>
                      </a:r>
                      <a:endParaRPr lang="es-ES" sz="20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228978034"/>
                  </a:ext>
                </a:extLst>
              </a:tr>
              <a:tr h="184150">
                <a:tc>
                  <a:txBody>
                    <a:bodyPr/>
                    <a:lstStyle/>
                    <a:p>
                      <a:pPr algn="ctr" fontAlgn="b"/>
                      <a:r>
                        <a:rPr lang="es-PE" sz="2000" u="none" strike="noStrike">
                          <a:effectLst/>
                        </a:rPr>
                        <a:t>Directo y Tradicional</a:t>
                      </a:r>
                      <a:endParaRPr lang="es-PE"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s-ES" sz="2000" u="none" strike="noStrike">
                          <a:effectLst/>
                        </a:rPr>
                        <a:t>Venta del fabricante al comunidor final</a:t>
                      </a:r>
                      <a:endParaRPr lang="es-ES"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s-PE" sz="2000" u="none" strike="noStrike" dirty="0">
                          <a:effectLst/>
                        </a:rPr>
                        <a:t>Puesto de Mercado</a:t>
                      </a:r>
                      <a:endParaRPr lang="es-PE" sz="20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s-ES" sz="2000" u="none" strike="noStrike" dirty="0">
                          <a:effectLst/>
                        </a:rPr>
                        <a:t> Productor de frutas vendiendo directamente en </a:t>
                      </a:r>
                      <a:r>
                        <a:rPr lang="es-ES" sz="2000" u="none" strike="noStrike" dirty="0" err="1">
                          <a:effectLst/>
                        </a:rPr>
                        <a:t>Agroferias</a:t>
                      </a:r>
                      <a:r>
                        <a:rPr lang="es-ES" sz="2000" u="none" strike="noStrike" dirty="0">
                          <a:effectLst/>
                        </a:rPr>
                        <a:t> Campesinas.</a:t>
                      </a:r>
                      <a:endParaRPr lang="es-ES" sz="20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3506614375"/>
                  </a:ext>
                </a:extLst>
              </a:tr>
              <a:tr h="184150">
                <a:tc>
                  <a:txBody>
                    <a:bodyPr/>
                    <a:lstStyle/>
                    <a:p>
                      <a:pPr algn="ctr" fontAlgn="b"/>
                      <a:r>
                        <a:rPr lang="es-PE" sz="2000" u="none" strike="noStrike">
                          <a:effectLst/>
                        </a:rPr>
                        <a:t>Indirecto y Moderno</a:t>
                      </a:r>
                      <a:endParaRPr lang="es-PE"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s-PE" sz="2000" u="none" strike="noStrike">
                          <a:effectLst/>
                        </a:rPr>
                        <a:t>Usa intermendiarios</a:t>
                      </a:r>
                      <a:endParaRPr lang="es-PE"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s-PE" sz="2000" u="none" strike="noStrike" dirty="0">
                          <a:effectLst/>
                        </a:rPr>
                        <a:t>Cadenas de librerías</a:t>
                      </a:r>
                      <a:endParaRPr lang="es-PE" sz="20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s-ES" sz="2000" u="none" strike="noStrike" dirty="0">
                          <a:effectLst/>
                        </a:rPr>
                        <a:t> MVLL vendiendo su último libro a través de las cadenas de librerías Crisol.</a:t>
                      </a:r>
                      <a:endParaRPr lang="es-ES" sz="20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1570864071"/>
                  </a:ext>
                </a:extLst>
              </a:tr>
              <a:tr h="184150">
                <a:tc>
                  <a:txBody>
                    <a:bodyPr/>
                    <a:lstStyle/>
                    <a:p>
                      <a:pPr algn="ctr" fontAlgn="b"/>
                      <a:r>
                        <a:rPr lang="es-PE" sz="2000" u="none" strike="noStrike">
                          <a:effectLst/>
                        </a:rPr>
                        <a:t>Indirecto y Tradicional</a:t>
                      </a:r>
                      <a:endParaRPr lang="es-PE" sz="2000" b="1"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s-PE" sz="2000" u="none" strike="noStrike">
                          <a:effectLst/>
                        </a:rPr>
                        <a:t>Usa intermendiarios</a:t>
                      </a:r>
                      <a:endParaRPr lang="es-PE" sz="2000" b="0" i="0" u="none" strike="noStrike">
                        <a:solidFill>
                          <a:srgbClr val="000000"/>
                        </a:solidFill>
                        <a:effectLst/>
                        <a:latin typeface="Aptos Narrow" panose="020B0004020202020204" pitchFamily="34" charset="0"/>
                      </a:endParaRPr>
                    </a:p>
                  </a:txBody>
                  <a:tcPr marL="6350" marR="6350" marT="6350" marB="0" anchor="b"/>
                </a:tc>
                <a:tc>
                  <a:txBody>
                    <a:bodyPr/>
                    <a:lstStyle/>
                    <a:p>
                      <a:pPr algn="ctr" fontAlgn="b"/>
                      <a:r>
                        <a:rPr lang="es-PE" sz="2000" u="none" strike="noStrike" dirty="0">
                          <a:effectLst/>
                        </a:rPr>
                        <a:t>Tienda mayorista</a:t>
                      </a:r>
                      <a:endParaRPr lang="es-PE" sz="2000" b="0" i="0" u="none" strike="noStrike" dirty="0">
                        <a:solidFill>
                          <a:srgbClr val="000000"/>
                        </a:solidFill>
                        <a:effectLst/>
                        <a:latin typeface="Aptos Narrow" panose="020B0004020202020204" pitchFamily="34" charset="0"/>
                      </a:endParaRPr>
                    </a:p>
                  </a:txBody>
                  <a:tcPr marL="6350" marR="6350" marT="6350" marB="0" anchor="b"/>
                </a:tc>
                <a:tc>
                  <a:txBody>
                    <a:bodyPr/>
                    <a:lstStyle/>
                    <a:p>
                      <a:pPr algn="ctr" fontAlgn="b"/>
                      <a:r>
                        <a:rPr lang="es-ES" sz="2000" u="none" strike="noStrike" dirty="0">
                          <a:effectLst/>
                        </a:rPr>
                        <a:t> Artículos de higiene personal adquiridos en el mercado de productores de Santa Anita.</a:t>
                      </a:r>
                      <a:endParaRPr lang="es-ES" sz="2000" b="0" i="0" u="none" strike="noStrike" dirty="0">
                        <a:solidFill>
                          <a:srgbClr val="000000"/>
                        </a:solidFill>
                        <a:effectLst/>
                        <a:latin typeface="Aptos Narrow" panose="020B0004020202020204" pitchFamily="34" charset="0"/>
                      </a:endParaRPr>
                    </a:p>
                  </a:txBody>
                  <a:tcPr marL="6350" marR="6350" marT="6350" marB="0" anchor="b"/>
                </a:tc>
                <a:extLst>
                  <a:ext uri="{0D108BD9-81ED-4DB2-BD59-A6C34878D82A}">
                    <a16:rowId xmlns:a16="http://schemas.microsoft.com/office/drawing/2014/main" val="940775504"/>
                  </a:ext>
                </a:extLst>
              </a:tr>
            </a:tbl>
          </a:graphicData>
        </a:graphic>
      </p:graphicFrame>
    </p:spTree>
    <p:extLst>
      <p:ext uri="{BB962C8B-B14F-4D97-AF65-F5344CB8AC3E}">
        <p14:creationId xmlns:p14="http://schemas.microsoft.com/office/powerpoint/2010/main" val="1042295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eria - Iconos gratis de márketing">
            <a:extLst>
              <a:ext uri="{FF2B5EF4-FFF2-40B4-BE49-F238E27FC236}">
                <a16:creationId xmlns:a16="http://schemas.microsoft.com/office/drawing/2014/main" id="{2B730A22-81E9-08C6-4D61-98DFCFF979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7090" b="26476"/>
          <a:stretch/>
        </p:blipFill>
        <p:spPr bwMode="auto">
          <a:xfrm>
            <a:off x="20" y="10"/>
            <a:ext cx="12191980" cy="688053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a:noFill/>
          <a:extLst>
            <a:ext uri="{909E8E84-426E-40DD-AFC4-6F175D3DCCD1}">
              <a14:hiddenFill xmlns:a14="http://schemas.microsoft.com/office/drawing/2010/main">
                <a:solidFill>
                  <a:srgbClr val="FFFFFF"/>
                </a:solidFill>
              </a14:hiddenFill>
            </a:ext>
          </a:extLst>
        </p:spPr>
      </p:pic>
      <p:sp>
        <p:nvSpPr>
          <p:cNvPr id="3" name="Título 2">
            <a:extLst>
              <a:ext uri="{FF2B5EF4-FFF2-40B4-BE49-F238E27FC236}">
                <a16:creationId xmlns:a16="http://schemas.microsoft.com/office/drawing/2014/main" id="{7544F8CA-7854-4AEA-5BE9-0DE4432C891E}"/>
              </a:ext>
            </a:extLst>
          </p:cNvPr>
          <p:cNvSpPr>
            <a:spLocks noGrp="1"/>
          </p:cNvSpPr>
          <p:nvPr>
            <p:ph type="title"/>
          </p:nvPr>
        </p:nvSpPr>
        <p:spPr>
          <a:xfrm>
            <a:off x="6309359" y="444933"/>
            <a:ext cx="5477479" cy="3291840"/>
          </a:xfrm>
        </p:spPr>
        <p:txBody>
          <a:bodyPr anchor="b">
            <a:normAutofit/>
          </a:bodyPr>
          <a:lstStyle/>
          <a:p>
            <a:r>
              <a:rPr lang="es-PE" dirty="0"/>
              <a:t>2. </a:t>
            </a:r>
            <a:r>
              <a:rPr lang="es-PE" dirty="0" err="1"/>
              <a:t>Trade</a:t>
            </a:r>
            <a:r>
              <a:rPr lang="es-PE" dirty="0"/>
              <a:t> Marketing</a:t>
            </a:r>
          </a:p>
        </p:txBody>
      </p:sp>
    </p:spTree>
    <p:extLst>
      <p:ext uri="{BB962C8B-B14F-4D97-AF65-F5344CB8AC3E}">
        <p14:creationId xmlns:p14="http://schemas.microsoft.com/office/powerpoint/2010/main" val="218055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077814" y="910593"/>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3" name="CuadroTexto 2">
            <a:extLst>
              <a:ext uri="{FF2B5EF4-FFF2-40B4-BE49-F238E27FC236}">
                <a16:creationId xmlns:a16="http://schemas.microsoft.com/office/drawing/2014/main" id="{86FB4082-891B-B4B4-FCDE-85320B4691FC}"/>
              </a:ext>
            </a:extLst>
          </p:cNvPr>
          <p:cNvSpPr txBox="1"/>
          <p:nvPr/>
        </p:nvSpPr>
        <p:spPr>
          <a:xfrm>
            <a:off x="1965039" y="2870980"/>
            <a:ext cx="9517007" cy="923330"/>
          </a:xfrm>
          <a:prstGeom prst="rect">
            <a:avLst/>
          </a:prstGeom>
          <a:noFill/>
        </p:spPr>
        <p:txBody>
          <a:bodyPr wrap="square">
            <a:spAutoFit/>
          </a:bodyPr>
          <a:lstStyle/>
          <a:p>
            <a:pPr algn="ct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Son las estrategias para </a:t>
            </a:r>
            <a:r>
              <a:rPr lang="es-ES" b="1"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aumentar la demanda </a:t>
            </a: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de productos </a:t>
            </a:r>
            <a:r>
              <a:rPr lang="es-ES" b="1"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en los puntos de venta</a:t>
            </a: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 mejorar la relación con los distribuidores y minoristas, y asegurar </a:t>
            </a:r>
            <a:r>
              <a:rPr lang="es-ES" b="1"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que los productos se destaquen frente a la competencia</a:t>
            </a:r>
            <a:r>
              <a:rPr lang="es-ES"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rPr>
              <a:t>.</a:t>
            </a:r>
            <a:endParaRPr lang="es-MX" dirty="0">
              <a:solidFill>
                <a:schemeClr val="bg1"/>
              </a:solidFill>
              <a:highlight>
                <a:srgbClr val="FFFFFF"/>
              </a:highlight>
              <a:latin typeface="Lato Medium" panose="020F0502020204030203" pitchFamily="34" charset="0"/>
              <a:ea typeface="Lato Medium" panose="020F0502020204030203" pitchFamily="34" charset="0"/>
              <a:cs typeface="Lato Medium" panose="020F0502020204030203" pitchFamily="34" charset="0"/>
            </a:endParaRPr>
          </a:p>
        </p:txBody>
      </p:sp>
      <p:pic>
        <p:nvPicPr>
          <p:cNvPr id="1026" name="Picture 2" descr="Trade Marketing: what is it and how to create your strategy?">
            <a:extLst>
              <a:ext uri="{FF2B5EF4-FFF2-40B4-BE49-F238E27FC236}">
                <a16:creationId xmlns:a16="http://schemas.microsoft.com/office/drawing/2014/main" id="{8DE73791-4718-437D-5F37-3A5E82ED4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265" y="103670"/>
            <a:ext cx="4942378" cy="2598734"/>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77759675-68B4-878A-8699-14319202BBE7}"/>
              </a:ext>
            </a:extLst>
          </p:cNvPr>
          <p:cNvSpPr txBox="1"/>
          <p:nvPr/>
        </p:nvSpPr>
        <p:spPr>
          <a:xfrm>
            <a:off x="1991165" y="4539679"/>
            <a:ext cx="4032069" cy="1754326"/>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defPPr rtl="0">
              <a:defRPr lang="es-ES"/>
            </a:defPPr>
            <a:lvl1pPr>
              <a:defRPr>
                <a:solidFill>
                  <a:schemeClr val="bg1"/>
                </a:solidFill>
                <a:highlight>
                  <a:srgbClr val="FFFFFF"/>
                </a:highlight>
                <a:latin typeface="-apple-system"/>
              </a:defRPr>
            </a:lvl1pPr>
            <a:lvl2pPr lvl="1">
              <a:defRPr>
                <a:solidFill>
                  <a:schemeClr val="bg1"/>
                </a:solidFill>
              </a:defRPr>
            </a:lvl2pPr>
          </a:lstStyle>
          <a:p>
            <a:pPr algn="ctr"/>
            <a:r>
              <a:rPr lang="es-PE" b="1" dirty="0" err="1">
                <a:solidFill>
                  <a:schemeClr val="tx1"/>
                </a:solidFill>
                <a:latin typeface="Lato Medium" panose="020F0502020204030203" pitchFamily="34" charset="0"/>
                <a:ea typeface="Lato Medium" panose="020F0502020204030203" pitchFamily="34" charset="0"/>
                <a:cs typeface="Lato Medium" panose="020F0502020204030203" pitchFamily="34" charset="0"/>
              </a:rPr>
              <a:t>Trade</a:t>
            </a:r>
            <a:r>
              <a:rPr lang="es-PE" b="1"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marketing</a:t>
            </a:r>
          </a:p>
          <a:p>
            <a:pPr algn="ctr"/>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Se centra en el canal de distribución.</a:t>
            </a:r>
          </a:p>
          <a:p>
            <a:pPr algn="ctr"/>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a:t>
            </a:r>
          </a:p>
          <a:p>
            <a:r>
              <a:rPr lang="es-PE" u="sng"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Objetivo</a:t>
            </a:r>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Incentivar a los minoristas y distribuidores a promover y vender los productos de la empresa.</a:t>
            </a:r>
          </a:p>
        </p:txBody>
      </p:sp>
      <p:sp>
        <p:nvSpPr>
          <p:cNvPr id="6" name="CuadroTexto 5">
            <a:extLst>
              <a:ext uri="{FF2B5EF4-FFF2-40B4-BE49-F238E27FC236}">
                <a16:creationId xmlns:a16="http://schemas.microsoft.com/office/drawing/2014/main" id="{38549146-A093-6320-24B8-FE7A6F4D31C4}"/>
              </a:ext>
            </a:extLst>
          </p:cNvPr>
          <p:cNvSpPr txBox="1"/>
          <p:nvPr/>
        </p:nvSpPr>
        <p:spPr>
          <a:xfrm>
            <a:off x="6417189" y="4597983"/>
            <a:ext cx="4731193" cy="1754326"/>
          </a:xfrm>
          <a:prstGeom prst="rect">
            <a:avLst/>
          </a:prstGeom>
        </p:spPr>
        <p:style>
          <a:lnRef idx="3">
            <a:schemeClr val="lt1"/>
          </a:lnRef>
          <a:fillRef idx="1">
            <a:schemeClr val="accent3"/>
          </a:fillRef>
          <a:effectRef idx="1">
            <a:schemeClr val="accent3"/>
          </a:effectRef>
          <a:fontRef idx="minor">
            <a:schemeClr val="lt1"/>
          </a:fontRef>
        </p:style>
        <p:txBody>
          <a:bodyPr wrap="square">
            <a:spAutoFit/>
          </a:bodyPr>
          <a:lstStyle>
            <a:defPPr rtl="0">
              <a:defRPr lang="es-ES"/>
            </a:defPPr>
            <a:lvl1pPr>
              <a:defRPr>
                <a:solidFill>
                  <a:schemeClr val="bg1"/>
                </a:solidFill>
                <a:highlight>
                  <a:srgbClr val="FFFFFF"/>
                </a:highlight>
                <a:latin typeface="-apple-system"/>
              </a:defRPr>
            </a:lvl1pPr>
          </a:lstStyle>
          <a:p>
            <a:pPr algn="ctr"/>
            <a:r>
              <a:rPr lang="es-PE" b="1"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Marketing tradicional</a:t>
            </a:r>
          </a:p>
          <a:p>
            <a:pPr algn="ctr"/>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Se enfoca en el consumidor final.</a:t>
            </a:r>
          </a:p>
          <a:p>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a:t>
            </a:r>
          </a:p>
          <a:p>
            <a:r>
              <a:rPr lang="es-PE" u="sng"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Objetivo</a:t>
            </a:r>
            <a:r>
              <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rPr>
              <a:t>: Crear demanda y lealtad entre los consumidores.</a:t>
            </a:r>
          </a:p>
          <a:p>
            <a:endParaRPr lang="es-PE" dirty="0">
              <a:solidFill>
                <a:schemeClr val="tx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8" name="CuadroTexto 7">
            <a:extLst>
              <a:ext uri="{FF2B5EF4-FFF2-40B4-BE49-F238E27FC236}">
                <a16:creationId xmlns:a16="http://schemas.microsoft.com/office/drawing/2014/main" id="{0A73093B-415E-DC51-79F4-642DC8C2D9A1}"/>
              </a:ext>
            </a:extLst>
          </p:cNvPr>
          <p:cNvSpPr txBox="1"/>
          <p:nvPr/>
        </p:nvSpPr>
        <p:spPr>
          <a:xfrm>
            <a:off x="2794033" y="4170347"/>
            <a:ext cx="7246312" cy="369332"/>
          </a:xfrm>
          <a:prstGeom prst="rect">
            <a:avLst/>
          </a:prstGeom>
          <a:noFill/>
        </p:spPr>
        <p:txBody>
          <a:bodyPr wrap="square">
            <a:spAutoFit/>
          </a:bodyPr>
          <a:lstStyle/>
          <a:p>
            <a:pPr algn="ctr">
              <a:spcBef>
                <a:spcPts val="0"/>
              </a:spcBef>
            </a:pPr>
            <a:r>
              <a:rPr lang="es-ES" altLang="es-PE" sz="18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Diferencia entre </a:t>
            </a:r>
            <a:r>
              <a:rPr lang="es-ES" altLang="es-PE" sz="1800" b="1"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Trade</a:t>
            </a:r>
            <a:r>
              <a:rPr lang="es-ES" altLang="es-PE" sz="18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Marketing y Marketing tradicional</a:t>
            </a:r>
          </a:p>
        </p:txBody>
      </p:sp>
    </p:spTree>
    <p:extLst>
      <p:ext uri="{BB962C8B-B14F-4D97-AF65-F5344CB8AC3E}">
        <p14:creationId xmlns:p14="http://schemas.microsoft.com/office/powerpoint/2010/main" val="41623386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63158" y="962844"/>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Estrategias de </a:t>
            </a: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3" name="CuadroTexto 2">
            <a:extLst>
              <a:ext uri="{FF2B5EF4-FFF2-40B4-BE49-F238E27FC236}">
                <a16:creationId xmlns:a16="http://schemas.microsoft.com/office/drawing/2014/main" id="{86FB4082-891B-B4B4-FCDE-85320B4691FC}"/>
              </a:ext>
            </a:extLst>
          </p:cNvPr>
          <p:cNvSpPr txBox="1"/>
          <p:nvPr/>
        </p:nvSpPr>
        <p:spPr>
          <a:xfrm>
            <a:off x="822960" y="2483240"/>
            <a:ext cx="11050973" cy="646331"/>
          </a:xfrm>
          <a:prstGeom prst="rect">
            <a:avLst/>
          </a:prstGeom>
          <a:noFill/>
        </p:spPr>
        <p:txBody>
          <a:bodyPr wrap="square">
            <a:spAutoFit/>
          </a:bodyPr>
          <a:lstStyle/>
          <a:p>
            <a:pPr algn="ctr"/>
            <a:r>
              <a:rPr lang="es-ES"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Se centra en la </a:t>
            </a:r>
            <a:r>
              <a:rPr lang="es-ES"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colaboración entre fabricantes y distribuidores </a:t>
            </a:r>
            <a:r>
              <a:rPr lang="es-ES"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para aumentar la visibilidad y la disponibilidad de los productos en el punto de venta.</a:t>
            </a:r>
            <a:endParaRPr lang="es-PE"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7" name="CuadroTexto 6">
            <a:extLst>
              <a:ext uri="{FF2B5EF4-FFF2-40B4-BE49-F238E27FC236}">
                <a16:creationId xmlns:a16="http://schemas.microsoft.com/office/drawing/2014/main" id="{ECD25CB2-B4BA-96A1-3187-FC2CE86453F7}"/>
              </a:ext>
            </a:extLst>
          </p:cNvPr>
          <p:cNvSpPr txBox="1"/>
          <p:nvPr/>
        </p:nvSpPr>
        <p:spPr>
          <a:xfrm>
            <a:off x="2640143" y="1940676"/>
            <a:ext cx="8396715" cy="461665"/>
          </a:xfrm>
          <a:prstGeom prst="rect">
            <a:avLst/>
          </a:prstGeom>
          <a:noFill/>
        </p:spPr>
        <p:txBody>
          <a:bodyPr wrap="square" rtlCol="0">
            <a:spAutoFit/>
          </a:bodyPr>
          <a:lstStyle/>
          <a:p>
            <a:pPr algn="ctr"/>
            <a:r>
              <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Materiales Punto de Venta (POSM - Point </a:t>
            </a:r>
            <a:r>
              <a:rPr lang="es-PE" sz="2400" b="1"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of</a:t>
            </a:r>
            <a:r>
              <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Sales </a:t>
            </a:r>
            <a:r>
              <a:rPr lang="es-PE" sz="2400" b="1"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Materials</a:t>
            </a:r>
            <a:r>
              <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a:t>
            </a:r>
          </a:p>
        </p:txBody>
      </p:sp>
      <p:pic>
        <p:nvPicPr>
          <p:cNvPr id="7170" name="Picture 2" descr="Cuáles son las diferencias entre material POP y POS?">
            <a:extLst>
              <a:ext uri="{FF2B5EF4-FFF2-40B4-BE49-F238E27FC236}">
                <a16:creationId xmlns:a16="http://schemas.microsoft.com/office/drawing/2014/main" id="{427406B9-F98A-8070-FDDE-37A491F831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342" y="3764210"/>
            <a:ext cx="4732195" cy="268336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Material POP para desorbitar el espacio de exhibición | InformaBTL">
            <a:extLst>
              <a:ext uri="{FF2B5EF4-FFF2-40B4-BE49-F238E27FC236}">
                <a16:creationId xmlns:a16="http://schemas.microsoft.com/office/drawing/2014/main" id="{AC240EA4-6301-96E1-50F4-89D8B597AA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7173" y="3691724"/>
            <a:ext cx="3674473" cy="27558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Vainsa - Griferias por Uso">
            <a:extLst>
              <a:ext uri="{FF2B5EF4-FFF2-40B4-BE49-F238E27FC236}">
                <a16:creationId xmlns:a16="http://schemas.microsoft.com/office/drawing/2014/main" id="{42859693-4C15-2264-FD63-EAC810F9565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861" r="12353"/>
          <a:stretch/>
        </p:blipFill>
        <p:spPr bwMode="auto">
          <a:xfrm>
            <a:off x="9701985" y="3534709"/>
            <a:ext cx="2396399" cy="15464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Sodimac abre su tienda #254 en Latinoamérica | Perú Retail">
            <a:extLst>
              <a:ext uri="{FF2B5EF4-FFF2-40B4-BE49-F238E27FC236}">
                <a16:creationId xmlns:a16="http://schemas.microsoft.com/office/drawing/2014/main" id="{2F935F89-6120-68F4-611A-C010DD9D550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11642"/>
          <a:stretch/>
        </p:blipFill>
        <p:spPr bwMode="auto">
          <a:xfrm>
            <a:off x="9736476" y="5081158"/>
            <a:ext cx="2327418" cy="136642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Vestidos para Anfitrionas Excon ❤️ Trajes de Anfitrionas">
            <a:extLst>
              <a:ext uri="{FF2B5EF4-FFF2-40B4-BE49-F238E27FC236}">
                <a16:creationId xmlns:a16="http://schemas.microsoft.com/office/drawing/2014/main" id="{C52E2AB0-460E-F0EA-25C5-24B5720AB1A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1414" r="4214"/>
          <a:stretch/>
        </p:blipFill>
        <p:spPr bwMode="auto">
          <a:xfrm>
            <a:off x="9283171" y="4494780"/>
            <a:ext cx="1035756" cy="1546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3145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63158" y="962844"/>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Estrategias de </a:t>
            </a: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7" name="CuadroTexto 6">
            <a:extLst>
              <a:ext uri="{FF2B5EF4-FFF2-40B4-BE49-F238E27FC236}">
                <a16:creationId xmlns:a16="http://schemas.microsoft.com/office/drawing/2014/main" id="{ECD25CB2-B4BA-96A1-3187-FC2CE86453F7}"/>
              </a:ext>
            </a:extLst>
          </p:cNvPr>
          <p:cNvSpPr txBox="1"/>
          <p:nvPr/>
        </p:nvSpPr>
        <p:spPr>
          <a:xfrm>
            <a:off x="2814435" y="1908041"/>
            <a:ext cx="7302137" cy="461665"/>
          </a:xfrm>
          <a:prstGeom prst="rect">
            <a:avLst/>
          </a:prstGeom>
          <a:noFill/>
        </p:spPr>
        <p:txBody>
          <a:bodyPr wrap="square" rtlCol="0">
            <a:spAutoFit/>
          </a:bodyPr>
          <a:lstStyle/>
          <a:p>
            <a:pPr algn="ctr"/>
            <a:r>
              <a:rPr lang="pt-BR"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Programas de Incentivos para Distribuidores</a:t>
            </a:r>
            <a:endPar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pic>
        <p:nvPicPr>
          <p:cNvPr id="8194" name="Picture 2" descr="P&amp;G recalls some conditioner, shampoo sprays due to potential cancer risk,  ET BrandEquity">
            <a:extLst>
              <a:ext uri="{FF2B5EF4-FFF2-40B4-BE49-F238E27FC236}">
                <a16:creationId xmlns:a16="http://schemas.microsoft.com/office/drawing/2014/main" id="{C13914B4-9DE5-7BCF-6F59-4A4854E2E2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8247" y="3088210"/>
            <a:ext cx="3688250" cy="276618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A0E327F5-368D-2C1B-5AED-BDC9F61A3228}"/>
              </a:ext>
            </a:extLst>
          </p:cNvPr>
          <p:cNvPicPr>
            <a:picLocks noChangeAspect="1"/>
          </p:cNvPicPr>
          <p:nvPr/>
        </p:nvPicPr>
        <p:blipFill>
          <a:blip r:embed="rId4"/>
          <a:stretch>
            <a:fillRect/>
          </a:stretch>
        </p:blipFill>
        <p:spPr>
          <a:xfrm>
            <a:off x="6465504" y="3088210"/>
            <a:ext cx="4185080" cy="2806946"/>
          </a:xfrm>
          <a:prstGeom prst="rect">
            <a:avLst/>
          </a:prstGeom>
        </p:spPr>
      </p:pic>
      <p:sp>
        <p:nvSpPr>
          <p:cNvPr id="6" name="CuadroTexto 5">
            <a:extLst>
              <a:ext uri="{FF2B5EF4-FFF2-40B4-BE49-F238E27FC236}">
                <a16:creationId xmlns:a16="http://schemas.microsoft.com/office/drawing/2014/main" id="{34D7B1F1-F616-B85F-9E8C-A2A86B8C1612}"/>
              </a:ext>
            </a:extLst>
          </p:cNvPr>
          <p:cNvSpPr txBox="1"/>
          <p:nvPr/>
        </p:nvSpPr>
        <p:spPr>
          <a:xfrm>
            <a:off x="-201387" y="2369706"/>
            <a:ext cx="12393387" cy="363818"/>
          </a:xfrm>
          <a:prstGeom prst="rect">
            <a:avLst/>
          </a:prstGeom>
          <a:noFill/>
        </p:spPr>
        <p:txBody>
          <a:bodyPr wrap="square">
            <a:spAutoFit/>
          </a:bodyPr>
          <a:lstStyle/>
          <a:p>
            <a:pPr lvl="0" algn="ctr">
              <a:lnSpc>
                <a:spcPct val="107000"/>
              </a:lnSpc>
              <a:spcAft>
                <a:spcPts val="800"/>
              </a:spcAft>
              <a:buSzPts val="1000"/>
              <a:tabLst>
                <a:tab pos="457200" algn="l"/>
              </a:tabLst>
            </a:pPr>
            <a:r>
              <a:rPr lang="es-PE"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Ofrecer incentivos a los distribuidores para motivarlos a promocionar y vender los productos de manera activa.</a:t>
            </a:r>
            <a:endParaRPr lang="es-PE" sz="1600" kern="10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35733710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63158" y="962844"/>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Estrategias de </a:t>
            </a: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7" name="CuadroTexto 6">
            <a:extLst>
              <a:ext uri="{FF2B5EF4-FFF2-40B4-BE49-F238E27FC236}">
                <a16:creationId xmlns:a16="http://schemas.microsoft.com/office/drawing/2014/main" id="{ECD25CB2-B4BA-96A1-3187-FC2CE86453F7}"/>
              </a:ext>
            </a:extLst>
          </p:cNvPr>
          <p:cNvSpPr txBox="1"/>
          <p:nvPr/>
        </p:nvSpPr>
        <p:spPr>
          <a:xfrm>
            <a:off x="2647407" y="1856683"/>
            <a:ext cx="7302137" cy="461665"/>
          </a:xfrm>
          <a:prstGeom prst="rect">
            <a:avLst/>
          </a:prstGeom>
          <a:noFill/>
        </p:spPr>
        <p:txBody>
          <a:bodyPr wrap="square" rtlCol="0">
            <a:spAutoFit/>
          </a:bodyPr>
          <a:lstStyle/>
          <a:p>
            <a:pPr algn="ctr"/>
            <a:r>
              <a:rPr lang="pt-BR" sz="2400" b="1"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Co-Marketing</a:t>
            </a:r>
            <a:r>
              <a:rPr lang="pt-BR"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 y </a:t>
            </a:r>
            <a:r>
              <a:rPr lang="pt-BR" sz="2400" b="1" dirty="0" err="1">
                <a:solidFill>
                  <a:schemeClr val="bg1"/>
                </a:solidFill>
                <a:latin typeface="Lato Medium" panose="020F0502020204030203" pitchFamily="34" charset="0"/>
                <a:ea typeface="Lato Medium" panose="020F0502020204030203" pitchFamily="34" charset="0"/>
                <a:cs typeface="Lato Medium" panose="020F0502020204030203" pitchFamily="34" charset="0"/>
              </a:rPr>
              <a:t>Co-Branding</a:t>
            </a:r>
            <a:endPar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6" name="CuadroTexto 5">
            <a:extLst>
              <a:ext uri="{FF2B5EF4-FFF2-40B4-BE49-F238E27FC236}">
                <a16:creationId xmlns:a16="http://schemas.microsoft.com/office/drawing/2014/main" id="{34D7B1F1-F616-B85F-9E8C-A2A86B8C1612}"/>
              </a:ext>
            </a:extLst>
          </p:cNvPr>
          <p:cNvSpPr txBox="1"/>
          <p:nvPr/>
        </p:nvSpPr>
        <p:spPr>
          <a:xfrm>
            <a:off x="-201387" y="2226015"/>
            <a:ext cx="12393387" cy="762773"/>
          </a:xfrm>
          <a:prstGeom prst="rect">
            <a:avLst/>
          </a:prstGeom>
          <a:noFill/>
        </p:spPr>
        <p:txBody>
          <a:bodyPr wrap="square">
            <a:spAutoFit/>
          </a:bodyPr>
          <a:lstStyle/>
          <a:p>
            <a:pPr lvl="0" algn="ctr">
              <a:lnSpc>
                <a:spcPct val="107000"/>
              </a:lnSpc>
              <a:spcAft>
                <a:spcPts val="800"/>
              </a:spcAft>
              <a:buSzPts val="1000"/>
              <a:tabLst>
                <a:tab pos="457200" algn="l"/>
              </a:tabLst>
            </a:pPr>
            <a:r>
              <a:rPr lang="es-ES"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Colaboración entre fabricantes y distribuidores para desarrollar campañas de marketing conjuntas. </a:t>
            </a:r>
          </a:p>
          <a:p>
            <a:pPr lvl="0" algn="ctr">
              <a:lnSpc>
                <a:spcPct val="107000"/>
              </a:lnSpc>
              <a:spcAft>
                <a:spcPts val="800"/>
              </a:spcAft>
              <a:buSzPts val="1000"/>
              <a:tabLst>
                <a:tab pos="457200" algn="l"/>
              </a:tabLst>
            </a:pPr>
            <a:r>
              <a:rPr lang="es-ES" kern="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I</a:t>
            </a:r>
            <a:r>
              <a:rPr lang="es-ES"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ncluyen promociones conjuntas, demostraciones en tienda y ofertas especiales. </a:t>
            </a:r>
            <a:endParaRPr lang="es-PE" sz="1600" kern="10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pic>
        <p:nvPicPr>
          <p:cNvPr id="9218" name="Picture 2" descr="KÉRASTASE - Encantos Salones">
            <a:extLst>
              <a:ext uri="{FF2B5EF4-FFF2-40B4-BE49-F238E27FC236}">
                <a16:creationId xmlns:a16="http://schemas.microsoft.com/office/drawing/2014/main" id="{05735241-CDA7-C13D-3DFD-2D80CA525E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5657" y="3429000"/>
            <a:ext cx="3648891" cy="2736668"/>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918FBFC2-C4C8-E817-913D-579FF4644926}"/>
              </a:ext>
            </a:extLst>
          </p:cNvPr>
          <p:cNvPicPr>
            <a:picLocks noChangeAspect="1"/>
          </p:cNvPicPr>
          <p:nvPr/>
        </p:nvPicPr>
        <p:blipFill>
          <a:blip r:embed="rId4"/>
          <a:stretch>
            <a:fillRect/>
          </a:stretch>
        </p:blipFill>
        <p:spPr>
          <a:xfrm>
            <a:off x="5464924" y="3158488"/>
            <a:ext cx="6014609" cy="2876552"/>
          </a:xfrm>
          <a:prstGeom prst="rect">
            <a:avLst/>
          </a:prstGeom>
        </p:spPr>
      </p:pic>
    </p:spTree>
    <p:extLst>
      <p:ext uri="{BB962C8B-B14F-4D97-AF65-F5344CB8AC3E}">
        <p14:creationId xmlns:p14="http://schemas.microsoft.com/office/powerpoint/2010/main" val="33314641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63158" y="962844"/>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Estrategias de </a:t>
            </a: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7" name="CuadroTexto 6">
            <a:extLst>
              <a:ext uri="{FF2B5EF4-FFF2-40B4-BE49-F238E27FC236}">
                <a16:creationId xmlns:a16="http://schemas.microsoft.com/office/drawing/2014/main" id="{ECD25CB2-B4BA-96A1-3187-FC2CE86453F7}"/>
              </a:ext>
            </a:extLst>
          </p:cNvPr>
          <p:cNvSpPr txBox="1"/>
          <p:nvPr/>
        </p:nvSpPr>
        <p:spPr>
          <a:xfrm>
            <a:off x="2647407" y="1908935"/>
            <a:ext cx="7302137" cy="461665"/>
          </a:xfrm>
          <a:prstGeom prst="rect">
            <a:avLst/>
          </a:prstGeom>
          <a:noFill/>
        </p:spPr>
        <p:txBody>
          <a:bodyPr wrap="square" rtlCol="0">
            <a:spAutoFit/>
          </a:bodyPr>
          <a:lstStyle/>
          <a:p>
            <a:pPr algn="ctr"/>
            <a:r>
              <a:rPr lang="es-ES"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Desarrollo de Capacitación y Soporte a Vendedores</a:t>
            </a:r>
            <a:endPar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6" name="CuadroTexto 5">
            <a:extLst>
              <a:ext uri="{FF2B5EF4-FFF2-40B4-BE49-F238E27FC236}">
                <a16:creationId xmlns:a16="http://schemas.microsoft.com/office/drawing/2014/main" id="{34D7B1F1-F616-B85F-9E8C-A2A86B8C1612}"/>
              </a:ext>
            </a:extLst>
          </p:cNvPr>
          <p:cNvSpPr txBox="1"/>
          <p:nvPr/>
        </p:nvSpPr>
        <p:spPr>
          <a:xfrm>
            <a:off x="-201387" y="2435023"/>
            <a:ext cx="12393387" cy="363818"/>
          </a:xfrm>
          <a:prstGeom prst="rect">
            <a:avLst/>
          </a:prstGeom>
          <a:noFill/>
        </p:spPr>
        <p:txBody>
          <a:bodyPr wrap="square">
            <a:spAutoFit/>
          </a:bodyPr>
          <a:lstStyle/>
          <a:p>
            <a:pPr lvl="0" algn="ctr">
              <a:lnSpc>
                <a:spcPct val="107000"/>
              </a:lnSpc>
              <a:spcAft>
                <a:spcPts val="800"/>
              </a:spcAft>
              <a:buSzPts val="1000"/>
              <a:tabLst>
                <a:tab pos="457200" algn="l"/>
              </a:tabLst>
            </a:pPr>
            <a:r>
              <a:rPr lang="es-ES"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Los fabricantes capacitan y dan soporte continuo a los vendedores de sus productos en tiendas especializadas.</a:t>
            </a:r>
            <a:endParaRPr lang="es-PE" sz="1600" kern="10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pic>
        <p:nvPicPr>
          <p:cNvPr id="10248" name="Picture 8" descr="LG realizó una capacitación para mostrar la tecnología de avanzada  incorporada a sus lavarropas - Revista Integración Empresaria">
            <a:extLst>
              <a:ext uri="{FF2B5EF4-FFF2-40B4-BE49-F238E27FC236}">
                <a16:creationId xmlns:a16="http://schemas.microsoft.com/office/drawing/2014/main" id="{CC5E73AA-1965-A457-6557-0F053D522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101" y="3089795"/>
            <a:ext cx="5954281" cy="34024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Hiraoka - Adquiere #Office365 y empieza a interactuar de... | Facebook">
            <a:extLst>
              <a:ext uri="{FF2B5EF4-FFF2-40B4-BE49-F238E27FC236}">
                <a16:creationId xmlns:a16="http://schemas.microsoft.com/office/drawing/2014/main" id="{EFEB9DC4-7E20-7B7D-4E13-1BE6AABDCD8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457" b="34457"/>
          <a:stretch/>
        </p:blipFill>
        <p:spPr bwMode="auto">
          <a:xfrm>
            <a:off x="7558632" y="2893424"/>
            <a:ext cx="2143125" cy="66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7135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266DDF-89B1-5606-30C5-EED479AA9847}"/>
              </a:ext>
            </a:extLst>
          </p:cNvPr>
          <p:cNvSpPr>
            <a:spLocks noGrp="1"/>
          </p:cNvSpPr>
          <p:nvPr>
            <p:ph type="title"/>
          </p:nvPr>
        </p:nvSpPr>
        <p:spPr>
          <a:xfrm>
            <a:off x="575310" y="278129"/>
            <a:ext cx="5063490" cy="2354026"/>
          </a:xfrm>
        </p:spPr>
        <p:txBody>
          <a:bodyPr anchor="b">
            <a:normAutofit/>
          </a:bodyPr>
          <a:lstStyle/>
          <a:p>
            <a:r>
              <a:rPr lang="es-PE" dirty="0"/>
              <a:t>Contenido</a:t>
            </a:r>
          </a:p>
        </p:txBody>
      </p:sp>
      <p:sp>
        <p:nvSpPr>
          <p:cNvPr id="3" name="Marcador de contenido 2">
            <a:extLst>
              <a:ext uri="{FF2B5EF4-FFF2-40B4-BE49-F238E27FC236}">
                <a16:creationId xmlns:a16="http://schemas.microsoft.com/office/drawing/2014/main" id="{B2B55FB8-BE62-C56A-68BA-E360B4DDA5FA}"/>
              </a:ext>
            </a:extLst>
          </p:cNvPr>
          <p:cNvSpPr>
            <a:spLocks noGrp="1"/>
          </p:cNvSpPr>
          <p:nvPr>
            <p:ph sz="quarter" idx="16"/>
          </p:nvPr>
        </p:nvSpPr>
        <p:spPr>
          <a:xfrm>
            <a:off x="594360" y="3279579"/>
            <a:ext cx="5044440" cy="2994415"/>
          </a:xfrm>
        </p:spPr>
        <p:txBody>
          <a:bodyPr>
            <a:normAutofit/>
          </a:bodyPr>
          <a:lstStyle/>
          <a:p>
            <a:pPr marL="457200" indent="-457200">
              <a:buFont typeface="+mj-lt"/>
              <a:buAutoNum type="arabicPeriod"/>
            </a:pPr>
            <a:r>
              <a:rPr lang="es-PE" dirty="0"/>
              <a:t>Canales de distribución</a:t>
            </a:r>
          </a:p>
          <a:p>
            <a:pPr marL="457200" indent="-457200">
              <a:buFont typeface="+mj-lt"/>
              <a:buAutoNum type="arabicPeriod"/>
            </a:pPr>
            <a:r>
              <a:rPr lang="es-PE" dirty="0"/>
              <a:t>Canales de venta</a:t>
            </a:r>
          </a:p>
          <a:p>
            <a:pPr marL="457200" indent="-457200">
              <a:buFont typeface="+mj-lt"/>
              <a:buAutoNum type="arabicPeriod"/>
            </a:pPr>
            <a:r>
              <a:rPr lang="es-PE" dirty="0" err="1"/>
              <a:t>Trade</a:t>
            </a:r>
            <a:r>
              <a:rPr lang="es-PE" dirty="0"/>
              <a:t> Marketing</a:t>
            </a:r>
          </a:p>
          <a:p>
            <a:pPr marL="457200" indent="-457200">
              <a:buFont typeface="+mj-lt"/>
              <a:buAutoNum type="arabicPeriod"/>
            </a:pPr>
            <a:r>
              <a:rPr lang="es-PE" dirty="0"/>
              <a:t>Decisiones de gestión del canal</a:t>
            </a:r>
          </a:p>
        </p:txBody>
      </p:sp>
      <p:pic>
        <p:nvPicPr>
          <p:cNvPr id="14338" name="Picture 2" descr="Distribution Channel: Functions, Types, Strategies // Unstop">
            <a:extLst>
              <a:ext uri="{FF2B5EF4-FFF2-40B4-BE49-F238E27FC236}">
                <a16:creationId xmlns:a16="http://schemas.microsoft.com/office/drawing/2014/main" id="{70375D46-F784-4055-AA62-35E9A4B5D8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666"/>
          <a:stretch/>
        </p:blipFill>
        <p:spPr bwMode="auto">
          <a:xfrm>
            <a:off x="6096000" y="0"/>
            <a:ext cx="6117091" cy="6858000"/>
          </a:xfrm>
          <a:prstGeom prst="rect">
            <a:avLst/>
          </a:prstGeom>
          <a:solidFill>
            <a:srgbClr val="FFFFFF"/>
          </a:solidFill>
        </p:spPr>
      </p:pic>
    </p:spTree>
    <p:extLst>
      <p:ext uri="{BB962C8B-B14F-4D97-AF65-F5344CB8AC3E}">
        <p14:creationId xmlns:p14="http://schemas.microsoft.com/office/powerpoint/2010/main" val="27095827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163158" y="962844"/>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Estrategias de </a:t>
            </a:r>
            <a:r>
              <a:rPr lang="es-ES" altLang="es-PE" sz="3600" dirty="0" err="1">
                <a:solidFill>
                  <a:schemeClr val="bg1"/>
                </a:solidFill>
                <a:latin typeface="Formular Medium"/>
                <a:ea typeface="Alfa Slab One"/>
                <a:cs typeface="Alfa Slab One"/>
              </a:rPr>
              <a:t>Trade</a:t>
            </a:r>
            <a:r>
              <a:rPr lang="es-ES" altLang="es-PE" sz="3600" dirty="0">
                <a:solidFill>
                  <a:schemeClr val="bg1"/>
                </a:solidFill>
                <a:latin typeface="Formular Medium"/>
                <a:ea typeface="Alfa Slab One"/>
                <a:cs typeface="Alfa Slab One"/>
              </a:rPr>
              <a:t> Marketing</a:t>
            </a:r>
          </a:p>
        </p:txBody>
      </p:sp>
      <p:sp>
        <p:nvSpPr>
          <p:cNvPr id="7" name="CuadroTexto 6">
            <a:extLst>
              <a:ext uri="{FF2B5EF4-FFF2-40B4-BE49-F238E27FC236}">
                <a16:creationId xmlns:a16="http://schemas.microsoft.com/office/drawing/2014/main" id="{ECD25CB2-B4BA-96A1-3187-FC2CE86453F7}"/>
              </a:ext>
            </a:extLst>
          </p:cNvPr>
          <p:cNvSpPr txBox="1"/>
          <p:nvPr/>
        </p:nvSpPr>
        <p:spPr>
          <a:xfrm>
            <a:off x="2647407" y="1856683"/>
            <a:ext cx="7302137" cy="461665"/>
          </a:xfrm>
          <a:prstGeom prst="rect">
            <a:avLst/>
          </a:prstGeom>
          <a:noFill/>
        </p:spPr>
        <p:txBody>
          <a:bodyPr wrap="square" rtlCol="0">
            <a:spAutoFit/>
          </a:bodyPr>
          <a:lstStyle/>
          <a:p>
            <a:pPr algn="ctr"/>
            <a:r>
              <a:rPr lang="es-ES"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Desarrollo de Estrategias de Precios y Promociones</a:t>
            </a:r>
            <a:endParaRPr lang="es-PE" sz="2400" b="1"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6" name="CuadroTexto 5">
            <a:extLst>
              <a:ext uri="{FF2B5EF4-FFF2-40B4-BE49-F238E27FC236}">
                <a16:creationId xmlns:a16="http://schemas.microsoft.com/office/drawing/2014/main" id="{34D7B1F1-F616-B85F-9E8C-A2A86B8C1612}"/>
              </a:ext>
            </a:extLst>
          </p:cNvPr>
          <p:cNvSpPr txBox="1"/>
          <p:nvPr/>
        </p:nvSpPr>
        <p:spPr>
          <a:xfrm>
            <a:off x="-100694" y="2291330"/>
            <a:ext cx="12393387" cy="660181"/>
          </a:xfrm>
          <a:prstGeom prst="rect">
            <a:avLst/>
          </a:prstGeom>
          <a:noFill/>
        </p:spPr>
        <p:txBody>
          <a:bodyPr wrap="square">
            <a:spAutoFit/>
          </a:bodyPr>
          <a:lstStyle/>
          <a:p>
            <a:pPr lvl="0" algn="ctr">
              <a:lnSpc>
                <a:spcPct val="107000"/>
              </a:lnSpc>
              <a:spcAft>
                <a:spcPts val="800"/>
              </a:spcAft>
              <a:buSzPts val="1000"/>
              <a:tabLst>
                <a:tab pos="457200" algn="l"/>
              </a:tabLst>
            </a:pPr>
            <a:r>
              <a:rPr lang="es-ES"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Colaboración en la planificación y ejecución de estrategias de precios y promociones que maximicen las ventas y la rentabilidad para ambos socios.</a:t>
            </a:r>
            <a:endParaRPr lang="es-PE" sz="1600" kern="10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endParaRPr>
          </a:p>
        </p:txBody>
      </p:sp>
      <p:pic>
        <p:nvPicPr>
          <p:cNvPr id="3" name="Imagen 2">
            <a:extLst>
              <a:ext uri="{FF2B5EF4-FFF2-40B4-BE49-F238E27FC236}">
                <a16:creationId xmlns:a16="http://schemas.microsoft.com/office/drawing/2014/main" id="{5E9D758D-765D-A611-2240-5B507F015649}"/>
              </a:ext>
            </a:extLst>
          </p:cNvPr>
          <p:cNvPicPr>
            <a:picLocks noChangeAspect="1"/>
          </p:cNvPicPr>
          <p:nvPr/>
        </p:nvPicPr>
        <p:blipFill>
          <a:blip r:embed="rId3"/>
          <a:stretch>
            <a:fillRect/>
          </a:stretch>
        </p:blipFill>
        <p:spPr>
          <a:xfrm>
            <a:off x="4140926" y="3216143"/>
            <a:ext cx="4059552" cy="3452609"/>
          </a:xfrm>
          <a:prstGeom prst="rect">
            <a:avLst/>
          </a:prstGeom>
        </p:spPr>
      </p:pic>
    </p:spTree>
    <p:extLst>
      <p:ext uri="{BB962C8B-B14F-4D97-AF65-F5344CB8AC3E}">
        <p14:creationId xmlns:p14="http://schemas.microsoft.com/office/powerpoint/2010/main" val="2833272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8651223-982D-714D-EE35-3B943C4867A3}"/>
              </a:ext>
            </a:extLst>
          </p:cNvPr>
          <p:cNvSpPr>
            <a:spLocks noGrp="1"/>
          </p:cNvSpPr>
          <p:nvPr>
            <p:ph type="ctrTitle"/>
          </p:nvPr>
        </p:nvSpPr>
        <p:spPr>
          <a:xfrm>
            <a:off x="6299835" y="430529"/>
            <a:ext cx="5486400" cy="3291840"/>
          </a:xfrm>
        </p:spPr>
        <p:txBody>
          <a:bodyPr anchor="b">
            <a:normAutofit/>
          </a:bodyPr>
          <a:lstStyle/>
          <a:p>
            <a:r>
              <a:rPr lang="es-PE" dirty="0"/>
              <a:t>4. </a:t>
            </a:r>
            <a:r>
              <a:rPr lang="es-ES" dirty="0"/>
              <a:t>Decisiones de gestión del canal</a:t>
            </a:r>
            <a:br>
              <a:rPr lang="es-ES" dirty="0"/>
            </a:br>
            <a:endParaRPr lang="es-PE" dirty="0"/>
          </a:p>
        </p:txBody>
      </p:sp>
      <p:pic>
        <p:nvPicPr>
          <p:cNvPr id="20482" name="Picture 2" descr="Tipos de canales de distribución: ¿Cuál es el adecuado para tu negocio? -  Mobilvendor Software Company">
            <a:extLst>
              <a:ext uri="{FF2B5EF4-FFF2-40B4-BE49-F238E27FC236}">
                <a16:creationId xmlns:a16="http://schemas.microsoft.com/office/drawing/2014/main" id="{0A2B6DA3-B109-4529-5918-4EA26E2267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918" r="29736" b="1"/>
          <a:stretch/>
        </p:blipFill>
        <p:spPr bwMode="auto">
          <a:xfrm>
            <a:off x="20" y="-11113"/>
            <a:ext cx="5791180" cy="6880226"/>
          </a:xfrm>
          <a:prstGeom prst="rect">
            <a:avLst/>
          </a:prstGeom>
          <a:solidFill>
            <a:srgbClr val="FFFFFF"/>
          </a:solidFill>
        </p:spPr>
      </p:pic>
    </p:spTree>
    <p:extLst>
      <p:ext uri="{BB962C8B-B14F-4D97-AF65-F5344CB8AC3E}">
        <p14:creationId xmlns:p14="http://schemas.microsoft.com/office/powerpoint/2010/main" val="42138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29" name="Título 7">
            <a:extLst>
              <a:ext uri="{FF2B5EF4-FFF2-40B4-BE49-F238E27FC236}">
                <a16:creationId xmlns:a16="http://schemas.microsoft.com/office/drawing/2014/main" id="{993B3C20-7F3F-EA29-EECE-11601F442656}"/>
              </a:ext>
            </a:extLst>
          </p:cNvPr>
          <p:cNvSpPr txBox="1">
            <a:spLocks/>
          </p:cNvSpPr>
          <p:nvPr/>
        </p:nvSpPr>
        <p:spPr>
          <a:xfrm>
            <a:off x="484177" y="1016449"/>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Decisiones de gestión del canal</a:t>
            </a:r>
          </a:p>
        </p:txBody>
      </p:sp>
      <p:sp>
        <p:nvSpPr>
          <p:cNvPr id="3" name="CuadroTexto 2">
            <a:extLst>
              <a:ext uri="{FF2B5EF4-FFF2-40B4-BE49-F238E27FC236}">
                <a16:creationId xmlns:a16="http://schemas.microsoft.com/office/drawing/2014/main" id="{E4D5C463-A84E-E814-3AB7-A3061613863F}"/>
              </a:ext>
            </a:extLst>
          </p:cNvPr>
          <p:cNvSpPr txBox="1"/>
          <p:nvPr/>
        </p:nvSpPr>
        <p:spPr>
          <a:xfrm>
            <a:off x="1112046" y="2623424"/>
            <a:ext cx="6425223" cy="2862322"/>
          </a:xfrm>
          <a:prstGeom prst="rect">
            <a:avLst/>
          </a:prstGeom>
          <a:noFill/>
        </p:spPr>
        <p:txBody>
          <a:bodyPr wrap="square">
            <a:spAutoFit/>
          </a:bodyPr>
          <a:lstStyle/>
          <a:p>
            <a:r>
              <a:rPr lang="es-PE"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La empresa debe verificar periódicamente el rendimiento de los miembros del canal contra estándares tales como:</a:t>
            </a:r>
          </a:p>
          <a:p>
            <a:endParaRPr lang="es-PE"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endParaRPr>
          </a:p>
          <a:p>
            <a:pPr marL="285750" indent="-285750">
              <a:buFont typeface="Arial" panose="020B0604020202020204" pitchFamily="34" charset="0"/>
              <a:buChar char="•"/>
            </a:pPr>
            <a:r>
              <a:rPr lang="es-PE"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Cuotas de ventas</a:t>
            </a:r>
          </a:p>
          <a:p>
            <a:pPr marL="285750" indent="-285750">
              <a:buFont typeface="Arial" panose="020B0604020202020204" pitchFamily="34" charset="0"/>
              <a:buChar char="•"/>
            </a:pPr>
            <a:r>
              <a:rPr lang="es-PE"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N</a:t>
            </a:r>
            <a:r>
              <a:rPr lang="es-PE"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iveles promedio de inventario</a:t>
            </a:r>
          </a:p>
          <a:p>
            <a:pPr marL="285750" indent="-285750">
              <a:buFont typeface="Arial" panose="020B0604020202020204" pitchFamily="34" charset="0"/>
              <a:buChar char="•"/>
            </a:pPr>
            <a:r>
              <a:rPr lang="es-PE"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T</a:t>
            </a:r>
            <a:r>
              <a:rPr lang="es-PE"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iempo de entrega al cliente</a:t>
            </a:r>
          </a:p>
          <a:p>
            <a:pPr marL="285750" indent="-285750">
              <a:buFont typeface="Arial" panose="020B0604020202020204" pitchFamily="34" charset="0"/>
              <a:buChar char="•"/>
            </a:pPr>
            <a:r>
              <a:rPr lang="es-PE"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T</a:t>
            </a:r>
            <a:r>
              <a:rPr lang="es-PE"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ratamiento de bienes dañados y perdidos</a:t>
            </a:r>
          </a:p>
          <a:p>
            <a:pPr marL="285750" indent="-285750">
              <a:buFont typeface="Arial" panose="020B0604020202020204" pitchFamily="34" charset="0"/>
              <a:buChar char="•"/>
            </a:pPr>
            <a:r>
              <a:rPr lang="es-PE"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C</a:t>
            </a:r>
            <a:r>
              <a:rPr lang="es-PE"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ooperación en la promoción de la empresa</a:t>
            </a:r>
          </a:p>
          <a:p>
            <a:pPr marL="285750" indent="-285750">
              <a:buFont typeface="Arial" panose="020B0604020202020204" pitchFamily="34" charset="0"/>
              <a:buChar char="•"/>
            </a:pPr>
            <a:r>
              <a:rPr lang="es-PE"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P</a:t>
            </a:r>
            <a:r>
              <a:rPr lang="es-PE"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rogramas de capacitación y servicios al cliente.</a:t>
            </a:r>
            <a:endParaRPr lang="es-MX"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endParaRPr>
          </a:p>
          <a:p>
            <a:r>
              <a:rPr lang="es-MX"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 </a:t>
            </a:r>
            <a:endParaRPr lang="es-PE"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9218" name="Picture 2" descr="Evaluación de proveedores: Qué es y cuáles son sus beneficios">
            <a:extLst>
              <a:ext uri="{FF2B5EF4-FFF2-40B4-BE49-F238E27FC236}">
                <a16:creationId xmlns:a16="http://schemas.microsoft.com/office/drawing/2014/main" id="{CC641D3B-58E4-3380-3895-2CED83B0B9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7269" y="2439819"/>
            <a:ext cx="4380937" cy="292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52565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29" name="Título 7">
            <a:extLst>
              <a:ext uri="{FF2B5EF4-FFF2-40B4-BE49-F238E27FC236}">
                <a16:creationId xmlns:a16="http://schemas.microsoft.com/office/drawing/2014/main" id="{993B3C20-7F3F-EA29-EECE-11601F442656}"/>
              </a:ext>
            </a:extLst>
          </p:cNvPr>
          <p:cNvSpPr txBox="1">
            <a:spLocks/>
          </p:cNvSpPr>
          <p:nvPr/>
        </p:nvSpPr>
        <p:spPr>
          <a:xfrm>
            <a:off x="484177" y="1016448"/>
            <a:ext cx="10331869" cy="1139959"/>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Casos de éxito por uso de canales de distribución</a:t>
            </a:r>
          </a:p>
        </p:txBody>
      </p:sp>
      <p:sp>
        <p:nvSpPr>
          <p:cNvPr id="3" name="CuadroTexto 2">
            <a:extLst>
              <a:ext uri="{FF2B5EF4-FFF2-40B4-BE49-F238E27FC236}">
                <a16:creationId xmlns:a16="http://schemas.microsoft.com/office/drawing/2014/main" id="{E4D5C463-A84E-E814-3AB7-A3061613863F}"/>
              </a:ext>
            </a:extLst>
          </p:cNvPr>
          <p:cNvSpPr txBox="1"/>
          <p:nvPr/>
        </p:nvSpPr>
        <p:spPr>
          <a:xfrm>
            <a:off x="7344236" y="3059290"/>
            <a:ext cx="3755146" cy="2585323"/>
          </a:xfrm>
          <a:prstGeom prst="rect">
            <a:avLst/>
          </a:prstGeom>
          <a:noFill/>
        </p:spPr>
        <p:txBody>
          <a:bodyPr wrap="square">
            <a:spAutoFit/>
          </a:bodyPr>
          <a:lstStyle/>
          <a:p>
            <a:pPr algn="ctr"/>
            <a:r>
              <a:rPr lang="es-PE" sz="1800" b="1"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TOYOTA</a:t>
            </a:r>
          </a:p>
          <a:p>
            <a:pPr algn="ctr"/>
            <a:r>
              <a:rPr lang="es-PE"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Atrajo intermediarios calificados de marketing.</a:t>
            </a:r>
          </a:p>
          <a:p>
            <a:pPr algn="ctr"/>
            <a:endParaRPr lang="es-PE" sz="180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endParaRPr>
          </a:p>
          <a:p>
            <a:pPr algn="ctr"/>
            <a:r>
              <a:rPr lang="es-PE"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Cuando Toyota presentó su línea Lexus en EEUU, no tuvo problema en atraer a nuevos distribuidores; de hecho, tuvo que rechazar a muchos revendedores aspirantes.</a:t>
            </a:r>
            <a:endParaRPr lang="es-PE" dirty="0">
              <a:latin typeface="Lato Medium" panose="020F0502020204030203" pitchFamily="34" charset="0"/>
              <a:ea typeface="Lato Medium" panose="020F0502020204030203" pitchFamily="34" charset="0"/>
              <a:cs typeface="Lato Medium" panose="020F0502020204030203" pitchFamily="34" charset="0"/>
            </a:endParaRPr>
          </a:p>
        </p:txBody>
      </p:sp>
      <p:pic>
        <p:nvPicPr>
          <p:cNvPr id="17410" name="Picture 2" descr="Lexus | Univision">
            <a:extLst>
              <a:ext uri="{FF2B5EF4-FFF2-40B4-BE49-F238E27FC236}">
                <a16:creationId xmlns:a16="http://schemas.microsoft.com/office/drawing/2014/main" id="{597BF28C-FB2B-5A1F-11AC-6703C7EB2F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971" y="2397835"/>
            <a:ext cx="5473338" cy="390823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B3973F9F-2556-6E87-AF98-E4AB7D4F7037}"/>
              </a:ext>
            </a:extLst>
          </p:cNvPr>
          <p:cNvSpPr txBox="1"/>
          <p:nvPr/>
        </p:nvSpPr>
        <p:spPr>
          <a:xfrm>
            <a:off x="1240971" y="6398048"/>
            <a:ext cx="7694023" cy="369332"/>
          </a:xfrm>
          <a:prstGeom prst="rect">
            <a:avLst/>
          </a:prstGeom>
          <a:noFill/>
        </p:spPr>
        <p:txBody>
          <a:bodyPr wrap="square" rtlCol="0">
            <a:spAutoFit/>
          </a:bodyPr>
          <a:lstStyle/>
          <a:p>
            <a:r>
              <a:rPr lang="es-PE"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Selecciona bien a los miembros de tu canal de distribución.</a:t>
            </a:r>
          </a:p>
        </p:txBody>
      </p:sp>
    </p:spTree>
    <p:extLst>
      <p:ext uri="{BB962C8B-B14F-4D97-AF65-F5344CB8AC3E}">
        <p14:creationId xmlns:p14="http://schemas.microsoft.com/office/powerpoint/2010/main" val="11653256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29" name="Título 7">
            <a:extLst>
              <a:ext uri="{FF2B5EF4-FFF2-40B4-BE49-F238E27FC236}">
                <a16:creationId xmlns:a16="http://schemas.microsoft.com/office/drawing/2014/main" id="{993B3C20-7F3F-EA29-EECE-11601F442656}"/>
              </a:ext>
            </a:extLst>
          </p:cNvPr>
          <p:cNvSpPr txBox="1">
            <a:spLocks/>
          </p:cNvSpPr>
          <p:nvPr/>
        </p:nvSpPr>
        <p:spPr>
          <a:xfrm>
            <a:off x="484177" y="1016448"/>
            <a:ext cx="10331869" cy="1139959"/>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Casos de éxito por uso de canales de distribución</a:t>
            </a:r>
          </a:p>
        </p:txBody>
      </p:sp>
      <p:sp>
        <p:nvSpPr>
          <p:cNvPr id="3" name="CuadroTexto 2">
            <a:extLst>
              <a:ext uri="{FF2B5EF4-FFF2-40B4-BE49-F238E27FC236}">
                <a16:creationId xmlns:a16="http://schemas.microsoft.com/office/drawing/2014/main" id="{E4D5C463-A84E-E814-3AB7-A3061613863F}"/>
              </a:ext>
            </a:extLst>
          </p:cNvPr>
          <p:cNvSpPr txBox="1"/>
          <p:nvPr/>
        </p:nvSpPr>
        <p:spPr>
          <a:xfrm>
            <a:off x="6835246" y="2411784"/>
            <a:ext cx="4591169" cy="3416320"/>
          </a:xfrm>
          <a:prstGeom prst="rect">
            <a:avLst/>
          </a:prstGeom>
          <a:noFill/>
        </p:spPr>
        <p:txBody>
          <a:bodyPr wrap="square">
            <a:spAutoFit/>
          </a:bodyPr>
          <a:lstStyle/>
          <a:p>
            <a:pPr algn="ctr"/>
            <a:r>
              <a:rPr lang="es-PE" sz="1800" b="1"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CATERPILLAR</a:t>
            </a:r>
          </a:p>
          <a:p>
            <a:pPr algn="ctr"/>
            <a:r>
              <a:rPr lang="es-ES" sz="1800" b="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Tiene red de 220 distribuidores independientes en todo el mundo. </a:t>
            </a:r>
            <a:r>
              <a:rPr lang="es-ES" sz="1800" b="0" i="0" u="none" strike="noStrike" baseline="0"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Trabajan como socios. </a:t>
            </a:r>
          </a:p>
          <a:p>
            <a:pPr algn="ctr"/>
            <a:endParaRPr lang="es-ES"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a:p>
            <a:pPr algn="ctr"/>
            <a:r>
              <a:rPr lang="es-ES" dirty="0">
                <a:solidFill>
                  <a:schemeClr val="bg1"/>
                </a:solidFill>
                <a:latin typeface="Lato Medium" panose="020F0502020204030203" pitchFamily="34" charset="0"/>
                <a:ea typeface="Lato Medium" panose="020F0502020204030203" pitchFamily="34" charset="0"/>
                <a:cs typeface="Lato Medium" panose="020F0502020204030203" pitchFamily="34" charset="0"/>
              </a:rPr>
              <a:t>Conoce a sus distribuidores y se preocupa por su éxito. Vigila de cerca las ventas de cada concesionario, su posición en el mercado, capacidad de servicio y situación financiera. Cuando ve un problema, salta para ayudar.</a:t>
            </a:r>
          </a:p>
          <a:p>
            <a:pPr algn="ctr"/>
            <a:endParaRPr lang="es-PE" dirty="0">
              <a:latin typeface="Lato Medium" panose="020F0502020204030203" pitchFamily="34" charset="0"/>
              <a:ea typeface="Lato Medium" panose="020F0502020204030203" pitchFamily="34" charset="0"/>
              <a:cs typeface="Lato Medium" panose="020F0502020204030203" pitchFamily="34" charset="0"/>
            </a:endParaRPr>
          </a:p>
        </p:txBody>
      </p:sp>
      <p:sp>
        <p:nvSpPr>
          <p:cNvPr id="2" name="CuadroTexto 1">
            <a:extLst>
              <a:ext uri="{FF2B5EF4-FFF2-40B4-BE49-F238E27FC236}">
                <a16:creationId xmlns:a16="http://schemas.microsoft.com/office/drawing/2014/main" id="{B3973F9F-2556-6E87-AF98-E4AB7D4F7037}"/>
              </a:ext>
            </a:extLst>
          </p:cNvPr>
          <p:cNvSpPr txBox="1"/>
          <p:nvPr/>
        </p:nvSpPr>
        <p:spPr>
          <a:xfrm>
            <a:off x="909996" y="5657504"/>
            <a:ext cx="7694023" cy="369332"/>
          </a:xfrm>
          <a:prstGeom prst="rect">
            <a:avLst/>
          </a:prstGeom>
          <a:noFill/>
        </p:spPr>
        <p:txBody>
          <a:bodyPr wrap="square" rtlCol="0">
            <a:spAutoFit/>
          </a:bodyPr>
          <a:lstStyle/>
          <a:p>
            <a:r>
              <a:rPr lang="es-PE" sz="1800" i="0" u="none" strike="noStrike" baseline="0" dirty="0">
                <a:solidFill>
                  <a:srgbClr val="222222"/>
                </a:solidFill>
                <a:latin typeface="Lato Medium" panose="020F0502020204030203" pitchFamily="34" charset="0"/>
                <a:ea typeface="Lato Medium" panose="020F0502020204030203" pitchFamily="34" charset="0"/>
                <a:cs typeface="Lato Medium" panose="020F0502020204030203" pitchFamily="34" charset="0"/>
              </a:rPr>
              <a:t>Gestiona y motiva a los miembros de tu canal</a:t>
            </a:r>
            <a:endParaRPr lang="es-PE"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4" name="CuadroTexto 3">
            <a:extLst>
              <a:ext uri="{FF2B5EF4-FFF2-40B4-BE49-F238E27FC236}">
                <a16:creationId xmlns:a16="http://schemas.microsoft.com/office/drawing/2014/main" id="{E4D5C463-A84E-E814-3AB7-A3061613863F}"/>
              </a:ext>
            </a:extLst>
          </p:cNvPr>
          <p:cNvSpPr txBox="1"/>
          <p:nvPr/>
        </p:nvSpPr>
        <p:spPr>
          <a:xfrm>
            <a:off x="242089" y="6216898"/>
            <a:ext cx="11707823" cy="584775"/>
          </a:xfrm>
          <a:prstGeom prst="rect">
            <a:avLst/>
          </a:prstGeom>
          <a:noFill/>
        </p:spPr>
        <p:txBody>
          <a:bodyPr wrap="square">
            <a:spAutoFit/>
          </a:bodyPr>
          <a:lstStyle/>
          <a:p>
            <a:r>
              <a:rPr lang="es-PE" sz="1600" b="0" i="1" u="none" strike="noStrike" baseline="0" dirty="0">
                <a:solidFill>
                  <a:schemeClr val="bg2">
                    <a:lumMod val="50000"/>
                  </a:schemeClr>
                </a:solidFill>
                <a:latin typeface="Calibri" panose="020F0502020204030204" pitchFamily="34" charset="0"/>
              </a:rPr>
              <a:t>Según un ex CEO de Caterpillar: “Después de que el producto sale por nuestra puerta, los concesionarios toman el mando. Ellos son los que están en la línea del frente. Son los que viven con el producto durante su vida. Son a quienes los clientes ven”.</a:t>
            </a:r>
            <a:endParaRPr lang="es-MX" sz="1600" b="0" i="1" u="none" strike="noStrike" baseline="0" dirty="0">
              <a:solidFill>
                <a:schemeClr val="bg2">
                  <a:lumMod val="50000"/>
                </a:schemeClr>
              </a:solidFill>
              <a:latin typeface="Calibri" panose="020F0502020204030204" pitchFamily="34" charset="0"/>
            </a:endParaRPr>
          </a:p>
        </p:txBody>
      </p:sp>
      <p:pic>
        <p:nvPicPr>
          <p:cNvPr id="18434" name="Picture 2" descr="Caterpillar | Empresa | Estrategia global">
            <a:extLst>
              <a:ext uri="{FF2B5EF4-FFF2-40B4-BE49-F238E27FC236}">
                <a16:creationId xmlns:a16="http://schemas.microsoft.com/office/drawing/2014/main" id="{324C985A-448E-B3B2-1E4A-9F93ECAF2B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8405" y="2363032"/>
            <a:ext cx="4447811" cy="3288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3227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29" name="Título 7">
            <a:extLst>
              <a:ext uri="{FF2B5EF4-FFF2-40B4-BE49-F238E27FC236}">
                <a16:creationId xmlns:a16="http://schemas.microsoft.com/office/drawing/2014/main" id="{993B3C20-7F3F-EA29-EECE-11601F442656}"/>
              </a:ext>
            </a:extLst>
          </p:cNvPr>
          <p:cNvSpPr txBox="1">
            <a:spLocks/>
          </p:cNvSpPr>
          <p:nvPr/>
        </p:nvSpPr>
        <p:spPr>
          <a:xfrm>
            <a:off x="-1867523" y="1104643"/>
            <a:ext cx="8074079"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Espacio Práctico</a:t>
            </a:r>
          </a:p>
        </p:txBody>
      </p:sp>
      <p:sp>
        <p:nvSpPr>
          <p:cNvPr id="3" name="CuadroTexto 2">
            <a:extLst>
              <a:ext uri="{FF2B5EF4-FFF2-40B4-BE49-F238E27FC236}">
                <a16:creationId xmlns:a16="http://schemas.microsoft.com/office/drawing/2014/main" id="{EC53F69E-7C6A-C210-09D3-4A7F1C31E681}"/>
              </a:ext>
            </a:extLst>
          </p:cNvPr>
          <p:cNvSpPr txBox="1"/>
          <p:nvPr/>
        </p:nvSpPr>
        <p:spPr>
          <a:xfrm>
            <a:off x="2321827" y="2674155"/>
            <a:ext cx="7932515" cy="2174954"/>
          </a:xfrm>
          <a:prstGeom prst="rect">
            <a:avLst/>
          </a:prstGeom>
          <a:noFill/>
        </p:spPr>
        <p:txBody>
          <a:bodyPr wrap="square">
            <a:spAutoFit/>
          </a:bodyPr>
          <a:lstStyle/>
          <a:p>
            <a:pPr marL="101600" algn="just" rtl="0">
              <a:spcBef>
                <a:spcPts val="800"/>
              </a:spcBef>
              <a:spcAft>
                <a:spcPts val="0"/>
              </a:spcAft>
            </a:pPr>
            <a:r>
              <a:rPr lang="es-ES" sz="3200" b="1" i="1" dirty="0">
                <a:solidFill>
                  <a:schemeClr val="bg1"/>
                </a:solidFill>
                <a:latin typeface="Arial" panose="020B0604020202020204" pitchFamily="34" charset="0"/>
              </a:rPr>
              <a:t>INDICACIONES</a:t>
            </a:r>
            <a:r>
              <a:rPr lang="es-ES" sz="3200" b="0" i="0" u="none" strike="noStrike" dirty="0">
                <a:solidFill>
                  <a:schemeClr val="bg1"/>
                </a:solidFill>
                <a:effectLst/>
                <a:latin typeface="Arial" panose="020B0604020202020204" pitchFamily="34" charset="0"/>
              </a:rPr>
              <a:t> </a:t>
            </a:r>
            <a:br>
              <a:rPr lang="es-ES" sz="1800" b="0" i="0" u="none" strike="noStrike" dirty="0">
                <a:solidFill>
                  <a:schemeClr val="bg1"/>
                </a:solidFill>
                <a:effectLst/>
                <a:latin typeface="Arial" panose="020B0604020202020204" pitchFamily="34" charset="0"/>
              </a:rPr>
            </a:br>
            <a:endParaRPr lang="es-ES" sz="1800" b="0" dirty="0">
              <a:solidFill>
                <a:schemeClr val="bg1"/>
              </a:solidFill>
              <a:effectLst/>
            </a:endParaRPr>
          </a:p>
          <a:p>
            <a:pPr algn="just">
              <a:spcBef>
                <a:spcPts val="800"/>
              </a:spcBef>
            </a:pPr>
            <a:r>
              <a:rPr lang="es-ES" sz="1800" dirty="0">
                <a:solidFill>
                  <a:schemeClr val="bg1"/>
                </a:solidFill>
              </a:rPr>
              <a:t>1. </a:t>
            </a:r>
            <a:r>
              <a:rPr lang="es-ES" dirty="0">
                <a:solidFill>
                  <a:schemeClr val="bg1"/>
                </a:solidFill>
              </a:rPr>
              <a:t>Los alumnos elegirán una marca y desarrollarán los canales donde distribuirán sus productos (canales de distribución y de venta) por lo que deben de seleccionar el mejor canal según la estrategia definida por la empresa.</a:t>
            </a:r>
            <a:endParaRPr lang="es-ES" sz="1800" dirty="0">
              <a:solidFill>
                <a:schemeClr val="bg1"/>
              </a:solidFill>
            </a:endParaRPr>
          </a:p>
          <a:p>
            <a:pPr algn="just">
              <a:spcBef>
                <a:spcPts val="800"/>
              </a:spcBef>
            </a:pPr>
            <a:r>
              <a:rPr lang="es-ES" sz="1800" dirty="0">
                <a:solidFill>
                  <a:schemeClr val="bg1"/>
                </a:solidFill>
              </a:rPr>
              <a:t>2. Posteriormente</a:t>
            </a:r>
            <a:r>
              <a:rPr lang="es-ES" sz="1800" b="0" i="0" u="none" strike="noStrike" dirty="0">
                <a:solidFill>
                  <a:schemeClr val="bg1"/>
                </a:solidFill>
                <a:effectLst/>
              </a:rPr>
              <a:t>, los alumnos compartirán su análisis y desarrollo.</a:t>
            </a:r>
            <a:endParaRPr lang="es-MX" sz="1800" b="0" i="0" u="none" strike="noStrike" dirty="0">
              <a:solidFill>
                <a:schemeClr val="bg1"/>
              </a:solidFill>
              <a:effectLst/>
            </a:endParaRPr>
          </a:p>
        </p:txBody>
      </p:sp>
    </p:spTree>
    <p:extLst>
      <p:ext uri="{BB962C8B-B14F-4D97-AF65-F5344CB8AC3E}">
        <p14:creationId xmlns:p14="http://schemas.microsoft.com/office/powerpoint/2010/main" val="17915428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10C1B7-6E4E-3DEE-50C0-1CA3B14303EE}"/>
              </a:ext>
            </a:extLst>
          </p:cNvPr>
          <p:cNvSpPr>
            <a:spLocks noGrp="1"/>
          </p:cNvSpPr>
          <p:nvPr>
            <p:ph type="ctrTitle"/>
          </p:nvPr>
        </p:nvSpPr>
        <p:spPr>
          <a:xfrm>
            <a:off x="594360" y="411479"/>
            <a:ext cx="5486400" cy="3291840"/>
          </a:xfrm>
        </p:spPr>
        <p:txBody>
          <a:bodyPr rtlCol="0"/>
          <a:lstStyle>
            <a:defPPr>
              <a:defRPr lang="es-ES"/>
            </a:defPPr>
          </a:lstStyle>
          <a:p>
            <a:pPr rtl="0"/>
            <a:r>
              <a:rPr lang="es-ES" dirty="0"/>
              <a:t>Gracias</a:t>
            </a:r>
          </a:p>
        </p:txBody>
      </p:sp>
      <p:sp>
        <p:nvSpPr>
          <p:cNvPr id="3" name="Marcador de texto 2">
            <a:extLst>
              <a:ext uri="{FF2B5EF4-FFF2-40B4-BE49-F238E27FC236}">
                <a16:creationId xmlns:a16="http://schemas.microsoft.com/office/drawing/2014/main" id="{8BE734F0-2DDD-AF70-F13D-F9E4C1929411}"/>
              </a:ext>
            </a:extLst>
          </p:cNvPr>
          <p:cNvSpPr>
            <a:spLocks noGrp="1"/>
          </p:cNvSpPr>
          <p:nvPr>
            <p:ph type="body" sz="quarter" idx="11"/>
          </p:nvPr>
        </p:nvSpPr>
        <p:spPr>
          <a:xfrm>
            <a:off x="594360" y="4549552"/>
            <a:ext cx="5486400" cy="1645920"/>
          </a:xfrm>
        </p:spPr>
        <p:txBody>
          <a:bodyPr rtlCol="0"/>
          <a:lstStyle>
            <a:defPPr>
              <a:defRPr lang="es-ES"/>
            </a:defPPr>
          </a:lstStyle>
          <a:p>
            <a:pPr rtl="0"/>
            <a:endParaRPr lang="es-ES" dirty="0"/>
          </a:p>
        </p:txBody>
      </p:sp>
    </p:spTree>
    <p:extLst>
      <p:ext uri="{BB962C8B-B14F-4D97-AF65-F5344CB8AC3E}">
        <p14:creationId xmlns:p14="http://schemas.microsoft.com/office/powerpoint/2010/main" val="4261132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jas y transportador de rodillos">
            <a:extLst>
              <a:ext uri="{FF2B5EF4-FFF2-40B4-BE49-F238E27FC236}">
                <a16:creationId xmlns:a16="http://schemas.microsoft.com/office/drawing/2014/main" id="{88DF578D-7A6E-7206-3CD3-C10ED6E95A2B}"/>
              </a:ext>
            </a:extLst>
          </p:cNvPr>
          <p:cNvPicPr>
            <a:picLocks noChangeAspect="1"/>
          </p:cNvPicPr>
          <p:nvPr/>
        </p:nvPicPr>
        <p:blipFill rotWithShape="1">
          <a:blip r:embed="rId2"/>
          <a:srcRect t="5162" b="19591"/>
          <a:stretch/>
        </p:blipFill>
        <p:spPr>
          <a:xfrm>
            <a:off x="20" y="10"/>
            <a:ext cx="12191980" cy="6880533"/>
          </a:xfrm>
          <a:custGeom>
            <a:avLst/>
            <a:gdLst>
              <a:gd name="connsiteX0" fmla="*/ 6309360 w 12192000"/>
              <a:gd name="connsiteY0" fmla="*/ 3951843 h 6880543"/>
              <a:gd name="connsiteX1" fmla="*/ 6309360 w 12192000"/>
              <a:gd name="connsiteY1" fmla="*/ 4052427 h 6880543"/>
              <a:gd name="connsiteX2" fmla="*/ 8442960 w 12192000"/>
              <a:gd name="connsiteY2" fmla="*/ 4052427 h 6880543"/>
              <a:gd name="connsiteX3" fmla="*/ 8442960 w 12192000"/>
              <a:gd name="connsiteY3" fmla="*/ 3951843 h 6880543"/>
              <a:gd name="connsiteX4" fmla="*/ 0 w 12192000"/>
              <a:gd name="connsiteY4" fmla="*/ 0 h 6880543"/>
              <a:gd name="connsiteX5" fmla="*/ 12192000 w 12192000"/>
              <a:gd name="connsiteY5" fmla="*/ 0 h 6880543"/>
              <a:gd name="connsiteX6" fmla="*/ 12192000 w 12192000"/>
              <a:gd name="connsiteY6" fmla="*/ 6880543 h 6880543"/>
              <a:gd name="connsiteX7" fmla="*/ 0 w 12192000"/>
              <a:gd name="connsiteY7" fmla="*/ 6880543 h 6880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80543">
                <a:moveTo>
                  <a:pt x="6309360" y="3951843"/>
                </a:moveTo>
                <a:lnTo>
                  <a:pt x="6309360" y="4052427"/>
                </a:lnTo>
                <a:lnTo>
                  <a:pt x="8442960" y="4052427"/>
                </a:lnTo>
                <a:lnTo>
                  <a:pt x="8442960" y="3951843"/>
                </a:lnTo>
                <a:close/>
                <a:moveTo>
                  <a:pt x="0" y="0"/>
                </a:moveTo>
                <a:lnTo>
                  <a:pt x="12192000" y="0"/>
                </a:lnTo>
                <a:lnTo>
                  <a:pt x="12192000" y="6880543"/>
                </a:lnTo>
                <a:lnTo>
                  <a:pt x="0" y="6880543"/>
                </a:lnTo>
                <a:close/>
              </a:path>
            </a:pathLst>
          </a:custGeom>
          <a:noFill/>
        </p:spPr>
      </p:pic>
      <p:sp>
        <p:nvSpPr>
          <p:cNvPr id="3" name="Título 2">
            <a:extLst>
              <a:ext uri="{FF2B5EF4-FFF2-40B4-BE49-F238E27FC236}">
                <a16:creationId xmlns:a16="http://schemas.microsoft.com/office/drawing/2014/main" id="{08651223-982D-714D-EE35-3B943C4867A3}"/>
              </a:ext>
            </a:extLst>
          </p:cNvPr>
          <p:cNvSpPr>
            <a:spLocks noGrp="1"/>
          </p:cNvSpPr>
          <p:nvPr>
            <p:ph type="title"/>
          </p:nvPr>
        </p:nvSpPr>
        <p:spPr>
          <a:xfrm>
            <a:off x="6309359" y="444933"/>
            <a:ext cx="5477479" cy="3291840"/>
          </a:xfrm>
        </p:spPr>
        <p:txBody>
          <a:bodyPr anchor="b">
            <a:normAutofit/>
          </a:bodyPr>
          <a:lstStyle/>
          <a:p>
            <a:r>
              <a:rPr lang="es-PE" dirty="0"/>
              <a:t>1. Canales de distribución</a:t>
            </a:r>
          </a:p>
        </p:txBody>
      </p:sp>
    </p:spTree>
    <p:extLst>
      <p:ext uri="{BB962C8B-B14F-4D97-AF65-F5344CB8AC3E}">
        <p14:creationId xmlns:p14="http://schemas.microsoft.com/office/powerpoint/2010/main" val="1706307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ítulo 7">
            <a:extLst>
              <a:ext uri="{FF2B5EF4-FFF2-40B4-BE49-F238E27FC236}">
                <a16:creationId xmlns:a16="http://schemas.microsoft.com/office/drawing/2014/main" id="{993B3C20-7F3F-EA29-EECE-11601F442656}"/>
              </a:ext>
            </a:extLst>
          </p:cNvPr>
          <p:cNvSpPr txBox="1">
            <a:spLocks/>
          </p:cNvSpPr>
          <p:nvPr/>
        </p:nvSpPr>
        <p:spPr>
          <a:xfrm>
            <a:off x="594360" y="198408"/>
            <a:ext cx="10972800" cy="1574317"/>
          </a:xfrm>
          <a:prstGeom prst="rect">
            <a:avLst/>
          </a:prstGeom>
        </p:spPr>
        <p:txBody>
          <a:bodyPr vert="horz" lIns="0" tIns="0" rIns="0" bIns="0" rtlCol="0" anchor="b" anchorCtr="0">
            <a:normAutofit/>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Distribuci</a:t>
            </a:r>
            <a:r>
              <a:rPr lang="es-ES" altLang="es-PE" sz="4400" spc="100" dirty="0">
                <a:solidFill>
                  <a:schemeClr val="bg1"/>
                </a:solidFill>
              </a:rPr>
              <a:t>ón del producto</a:t>
            </a:r>
            <a:endParaRPr lang="es-ES" altLang="es-PE" sz="4400" b="1" i="0" kern="1200" spc="100" baseline="0" dirty="0">
              <a:solidFill>
                <a:schemeClr val="bg1"/>
              </a:solidFill>
              <a:latin typeface="+mj-lt"/>
              <a:ea typeface="+mj-ea"/>
              <a:cs typeface="+mj-cs"/>
            </a:endParaRPr>
          </a:p>
        </p:txBody>
      </p:sp>
      <p:pic>
        <p:nvPicPr>
          <p:cNvPr id="3" name="Imagen 2">
            <a:extLst>
              <a:ext uri="{FF2B5EF4-FFF2-40B4-BE49-F238E27FC236}">
                <a16:creationId xmlns:a16="http://schemas.microsoft.com/office/drawing/2014/main" id="{008981AE-4DFC-1C6E-AAA5-C6A809E96CCC}"/>
              </a:ext>
            </a:extLst>
          </p:cNvPr>
          <p:cNvPicPr>
            <a:picLocks noChangeAspect="1"/>
          </p:cNvPicPr>
          <p:nvPr/>
        </p:nvPicPr>
        <p:blipFill>
          <a:blip r:embed="rId3"/>
          <a:stretch>
            <a:fillRect/>
          </a:stretch>
        </p:blipFill>
        <p:spPr>
          <a:xfrm>
            <a:off x="595523" y="2801519"/>
            <a:ext cx="5746750" cy="3347482"/>
          </a:xfrm>
          <a:prstGeom prst="rect">
            <a:avLst/>
          </a:prstGeom>
          <a:noFill/>
        </p:spPr>
      </p:pic>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a:off x="7794845" y="2676525"/>
            <a:ext cx="3597470" cy="3597470"/>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a:p>
          </p:txBody>
        </p:sp>
      </p:grpSp>
      <p:sp>
        <p:nvSpPr>
          <p:cNvPr id="4" name="CuadroTexto 3">
            <a:extLst>
              <a:ext uri="{FF2B5EF4-FFF2-40B4-BE49-F238E27FC236}">
                <a16:creationId xmlns:a16="http://schemas.microsoft.com/office/drawing/2014/main" id="{D0876ACD-3A3A-BAAF-5CE2-13F04A5F8A69}"/>
              </a:ext>
            </a:extLst>
          </p:cNvPr>
          <p:cNvSpPr txBox="1"/>
          <p:nvPr/>
        </p:nvSpPr>
        <p:spPr>
          <a:xfrm>
            <a:off x="654149" y="6162064"/>
            <a:ext cx="1717766"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s-PE" dirty="0">
                <a:solidFill>
                  <a:schemeClr val="tx1"/>
                </a:solidFill>
              </a:rPr>
              <a:t>DIRECTO</a:t>
            </a:r>
          </a:p>
        </p:txBody>
      </p:sp>
      <p:sp>
        <p:nvSpPr>
          <p:cNvPr id="5" name="CuadroTexto 4">
            <a:extLst>
              <a:ext uri="{FF2B5EF4-FFF2-40B4-BE49-F238E27FC236}">
                <a16:creationId xmlns:a16="http://schemas.microsoft.com/office/drawing/2014/main" id="{32F03A65-8A16-AD8B-9F94-F8D314287B46}"/>
              </a:ext>
            </a:extLst>
          </p:cNvPr>
          <p:cNvSpPr txBox="1"/>
          <p:nvPr/>
        </p:nvSpPr>
        <p:spPr>
          <a:xfrm>
            <a:off x="2506731" y="6162064"/>
            <a:ext cx="3835542" cy="369332"/>
          </a:xfrm>
          <a:prstGeom prst="rect">
            <a:avLst/>
          </a:prstGeom>
        </p:spPr>
        <p:style>
          <a:lnRef idx="2">
            <a:schemeClr val="dk1">
              <a:shade val="15000"/>
            </a:schemeClr>
          </a:lnRef>
          <a:fillRef idx="1">
            <a:schemeClr val="dk1"/>
          </a:fillRef>
          <a:effectRef idx="0">
            <a:schemeClr val="dk1"/>
          </a:effectRef>
          <a:fontRef idx="minor">
            <a:schemeClr val="lt1"/>
          </a:fontRef>
        </p:style>
        <p:txBody>
          <a:bodyPr wrap="square" rtlCol="0">
            <a:spAutoFit/>
          </a:bodyPr>
          <a:lstStyle/>
          <a:p>
            <a:pPr algn="ctr"/>
            <a:r>
              <a:rPr lang="es-PE" dirty="0">
                <a:solidFill>
                  <a:srgbClr val="FF0000"/>
                </a:solidFill>
              </a:rPr>
              <a:t>IN</a:t>
            </a:r>
            <a:r>
              <a:rPr lang="es-PE" dirty="0">
                <a:solidFill>
                  <a:schemeClr val="tx1"/>
                </a:solidFill>
              </a:rPr>
              <a:t>DIRECTO</a:t>
            </a:r>
          </a:p>
        </p:txBody>
      </p:sp>
    </p:spTree>
    <p:extLst>
      <p:ext uri="{BB962C8B-B14F-4D97-AF65-F5344CB8AC3E}">
        <p14:creationId xmlns:p14="http://schemas.microsoft.com/office/powerpoint/2010/main" val="39083929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7">
            <a:extLst>
              <a:ext uri="{FF2B5EF4-FFF2-40B4-BE49-F238E27FC236}">
                <a16:creationId xmlns:a16="http://schemas.microsoft.com/office/drawing/2014/main" id="{993B3C20-7F3F-EA29-EECE-11601F442656}"/>
              </a:ext>
            </a:extLst>
          </p:cNvPr>
          <p:cNvSpPr txBox="1">
            <a:spLocks/>
          </p:cNvSpPr>
          <p:nvPr/>
        </p:nvSpPr>
        <p:spPr>
          <a:xfrm>
            <a:off x="594360" y="586843"/>
            <a:ext cx="11739880" cy="1107240"/>
          </a:xfrm>
          <a:prstGeom prst="rect">
            <a:avLst/>
          </a:prstGeom>
        </p:spPr>
        <p:txBody>
          <a:bodyPr vert="horz" lIns="0" tIns="0" rIns="0" bIns="0" rtlCol="0" anchor="b" anchorCtr="0">
            <a:normAutofit lnSpcReduction="10000"/>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Tipos de canales de distribución </a:t>
            </a:r>
          </a:p>
          <a:p>
            <a:pPr algn="l">
              <a:lnSpc>
                <a:spcPct val="80000"/>
              </a:lnSpc>
              <a:spcAft>
                <a:spcPts val="600"/>
              </a:spcAft>
            </a:pPr>
            <a:r>
              <a:rPr lang="es-ES" altLang="es-PE" sz="4400" b="1" i="0" kern="1200" spc="100" baseline="0" dirty="0">
                <a:solidFill>
                  <a:schemeClr val="bg1"/>
                </a:solidFill>
                <a:latin typeface="+mj-lt"/>
                <a:ea typeface="+mj-ea"/>
                <a:cs typeface="+mj-cs"/>
              </a:rPr>
              <a:t>CANAL DIRECTO</a:t>
            </a:r>
          </a:p>
        </p:txBody>
      </p:sp>
      <p:sp>
        <p:nvSpPr>
          <p:cNvPr id="5" name="CuadroTexto 4">
            <a:extLst>
              <a:ext uri="{FF2B5EF4-FFF2-40B4-BE49-F238E27FC236}">
                <a16:creationId xmlns:a16="http://schemas.microsoft.com/office/drawing/2014/main" id="{C9AD7A25-2900-BA01-88A1-28A3C662D2B9}"/>
              </a:ext>
            </a:extLst>
          </p:cNvPr>
          <p:cNvSpPr txBox="1"/>
          <p:nvPr/>
        </p:nvSpPr>
        <p:spPr>
          <a:xfrm>
            <a:off x="599440" y="2222362"/>
            <a:ext cx="10967720" cy="923330"/>
          </a:xfrm>
          <a:prstGeom prst="rect">
            <a:avLst/>
          </a:prstGeom>
          <a:noFill/>
        </p:spPr>
        <p:txBody>
          <a:bodyPr wrap="square" rtlCol="0">
            <a:spAutoFit/>
          </a:bodyPr>
          <a:lstStyle/>
          <a:p>
            <a:pPr algn="ctr"/>
            <a:r>
              <a:rPr lang="es-PE" sz="1800"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rPr>
              <a:t>La empresa vende directamente al consumidor </a:t>
            </a:r>
            <a:r>
              <a:rPr lang="es-PE" sz="1800" b="1"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rPr>
              <a:t>sin intermediarios</a:t>
            </a:r>
            <a:r>
              <a:rPr lang="es-PE" sz="1800"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rPr>
              <a:t>. Es decir, </a:t>
            </a:r>
            <a:r>
              <a:rPr lang="es-PE" sz="1800" u="sng"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rPr>
              <a:t>d</a:t>
            </a:r>
            <a:r>
              <a:rPr lang="es-PE" u="sng" kern="0" dirty="0">
                <a:solidFill>
                  <a:schemeClr val="bg1"/>
                </a:solidFill>
                <a:latin typeface="Lato Medium" panose="020F0502020204030204" pitchFamily="34" charset="0"/>
                <a:ea typeface="Lato Medium" panose="020F0502020204030204" pitchFamily="34" charset="0"/>
                <a:cs typeface="Lato Medium" panose="020F0502020204030204" pitchFamily="34" charset="0"/>
              </a:rPr>
              <a:t>el vendedor y/o fabricante al consumidor final</a:t>
            </a:r>
            <a:r>
              <a:rPr lang="es-PE" kern="0" dirty="0">
                <a:solidFill>
                  <a:schemeClr val="bg1"/>
                </a:solidFill>
                <a:latin typeface="Lato Medium" panose="020F0502020204030204" pitchFamily="34" charset="0"/>
                <a:ea typeface="Lato Medium" panose="020F0502020204030204" pitchFamily="34" charset="0"/>
                <a:cs typeface="Lato Medium" panose="020F0502020204030204" pitchFamily="34" charset="0"/>
              </a:rPr>
              <a:t>.</a:t>
            </a:r>
            <a:endParaRPr lang="es-PE" sz="1800"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endParaRPr>
          </a:p>
          <a:p>
            <a:pPr algn="ctr"/>
            <a:r>
              <a:rPr lang="es-PE" sz="1800" kern="0" dirty="0">
                <a:solidFill>
                  <a:schemeClr val="bg1"/>
                </a:solidFill>
                <a:effectLst/>
                <a:latin typeface="Lato Medium" panose="020F0502020204030204" pitchFamily="34" charset="0"/>
                <a:ea typeface="Lato Medium" panose="020F0502020204030204" pitchFamily="34" charset="0"/>
                <a:cs typeface="Lato Medium" panose="020F0502020204030204" pitchFamily="34" charset="0"/>
              </a:rPr>
              <a:t>Ejemplo: ventas en tiendas propias, en línea o a través de catálogos.</a:t>
            </a:r>
          </a:p>
        </p:txBody>
      </p:sp>
      <p:pic>
        <p:nvPicPr>
          <p:cNvPr id="1026" name="Picture 2" descr="Apple Store - Find a Store - Apple">
            <a:extLst>
              <a:ext uri="{FF2B5EF4-FFF2-40B4-BE49-F238E27FC236}">
                <a16:creationId xmlns:a16="http://schemas.microsoft.com/office/drawing/2014/main" id="{3E2F3582-47EC-8B2A-A5E6-7561462259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510" r="8901"/>
          <a:stretch/>
        </p:blipFill>
        <p:spPr bwMode="auto">
          <a:xfrm>
            <a:off x="3313298" y="3903103"/>
            <a:ext cx="2915920" cy="206081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aga Falabella - Plazanorte">
            <a:extLst>
              <a:ext uri="{FF2B5EF4-FFF2-40B4-BE49-F238E27FC236}">
                <a16:creationId xmlns:a16="http://schemas.microsoft.com/office/drawing/2014/main" id="{87CC6A9F-6D4E-929E-4F66-D2EA7E2B2D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5078" y="3903103"/>
            <a:ext cx="2675815" cy="200825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Lo que Apple no te dice: ésto es lo que cuesta fabricar un iPhone 15 Pro  según el precio de cada pieza">
            <a:extLst>
              <a:ext uri="{FF2B5EF4-FFF2-40B4-BE49-F238E27FC236}">
                <a16:creationId xmlns:a16="http://schemas.microsoft.com/office/drawing/2014/main" id="{FADF1B85-E953-6C65-B7FB-06616D1B20B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40" y="3856552"/>
            <a:ext cx="2747753" cy="206081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Fabricación de ropa en Vietnam: Garantizar el control de calidad | QIMA">
            <a:extLst>
              <a:ext uri="{FF2B5EF4-FFF2-40B4-BE49-F238E27FC236}">
                <a16:creationId xmlns:a16="http://schemas.microsoft.com/office/drawing/2014/main" id="{E6219F96-F835-35B4-8C5C-13CC6E2E1DB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0751" r="25653" b="118"/>
          <a:stretch/>
        </p:blipFill>
        <p:spPr bwMode="auto">
          <a:xfrm>
            <a:off x="6695440" y="3925183"/>
            <a:ext cx="2515838" cy="2008255"/>
          </a:xfrm>
          <a:prstGeom prst="rect">
            <a:avLst/>
          </a:prstGeom>
          <a:noFill/>
          <a:extLst>
            <a:ext uri="{909E8E84-426E-40DD-AFC4-6F175D3DCCD1}">
              <a14:hiddenFill xmlns:a14="http://schemas.microsoft.com/office/drawing/2010/main">
                <a:solidFill>
                  <a:srgbClr val="FFFFFF"/>
                </a:solidFill>
              </a14:hiddenFill>
            </a:ext>
          </a:extLst>
        </p:spPr>
      </p:pic>
      <p:sp>
        <p:nvSpPr>
          <p:cNvPr id="8" name="Flecha: a la derecha 7">
            <a:extLst>
              <a:ext uri="{FF2B5EF4-FFF2-40B4-BE49-F238E27FC236}">
                <a16:creationId xmlns:a16="http://schemas.microsoft.com/office/drawing/2014/main" id="{999238B2-0E8E-5EC0-6F0A-C7ECCD000DFF}"/>
              </a:ext>
            </a:extLst>
          </p:cNvPr>
          <p:cNvSpPr/>
          <p:nvPr/>
        </p:nvSpPr>
        <p:spPr>
          <a:xfrm>
            <a:off x="2857236" y="4886960"/>
            <a:ext cx="476382" cy="32512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9" name="Flecha: a la derecha 8">
            <a:extLst>
              <a:ext uri="{FF2B5EF4-FFF2-40B4-BE49-F238E27FC236}">
                <a16:creationId xmlns:a16="http://schemas.microsoft.com/office/drawing/2014/main" id="{BC87A210-2DC7-EC93-6C52-088C6C122DBD}"/>
              </a:ext>
            </a:extLst>
          </p:cNvPr>
          <p:cNvSpPr/>
          <p:nvPr/>
        </p:nvSpPr>
        <p:spPr>
          <a:xfrm>
            <a:off x="9211278" y="4866639"/>
            <a:ext cx="476382" cy="32512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PE"/>
          </a:p>
        </p:txBody>
      </p:sp>
      <p:sp>
        <p:nvSpPr>
          <p:cNvPr id="10" name="CuadroTexto 9">
            <a:extLst>
              <a:ext uri="{FF2B5EF4-FFF2-40B4-BE49-F238E27FC236}">
                <a16:creationId xmlns:a16="http://schemas.microsoft.com/office/drawing/2014/main" id="{297E3A90-86BE-1B1A-CB06-7D5A5D7D6A32}"/>
              </a:ext>
            </a:extLst>
          </p:cNvPr>
          <p:cNvSpPr txBox="1"/>
          <p:nvPr/>
        </p:nvSpPr>
        <p:spPr>
          <a:xfrm>
            <a:off x="599440" y="5933438"/>
            <a:ext cx="5364480" cy="369332"/>
          </a:xfrm>
          <a:prstGeom prst="rect">
            <a:avLst/>
          </a:prstGeom>
          <a:noFill/>
        </p:spPr>
        <p:txBody>
          <a:bodyPr wrap="square" rtlCol="0">
            <a:spAutoFit/>
          </a:bodyPr>
          <a:lstStyle/>
          <a:p>
            <a:pPr algn="ctr"/>
            <a:r>
              <a:rPr lang="es-PE" dirty="0">
                <a:solidFill>
                  <a:schemeClr val="bg1"/>
                </a:solidFill>
              </a:rPr>
              <a:t>Fabricante Apple </a:t>
            </a:r>
            <a:r>
              <a:rPr lang="es-PE" dirty="0">
                <a:solidFill>
                  <a:schemeClr val="bg1"/>
                </a:solidFill>
                <a:sym typeface="Wingdings" panose="05000000000000000000" pitchFamily="2" charset="2"/>
              </a:rPr>
              <a:t> tienda física o virtual de Apple</a:t>
            </a:r>
            <a:r>
              <a:rPr lang="es-PE" dirty="0">
                <a:solidFill>
                  <a:schemeClr val="bg1"/>
                </a:solidFill>
              </a:rPr>
              <a:t> </a:t>
            </a:r>
          </a:p>
        </p:txBody>
      </p:sp>
      <p:sp>
        <p:nvSpPr>
          <p:cNvPr id="11" name="CuadroTexto 10">
            <a:extLst>
              <a:ext uri="{FF2B5EF4-FFF2-40B4-BE49-F238E27FC236}">
                <a16:creationId xmlns:a16="http://schemas.microsoft.com/office/drawing/2014/main" id="{5487C50B-2940-5DFD-4BE4-8722111EDB9B}"/>
              </a:ext>
            </a:extLst>
          </p:cNvPr>
          <p:cNvSpPr txBox="1"/>
          <p:nvPr/>
        </p:nvSpPr>
        <p:spPr>
          <a:xfrm>
            <a:off x="6568440" y="5901825"/>
            <a:ext cx="5765800" cy="369332"/>
          </a:xfrm>
          <a:prstGeom prst="rect">
            <a:avLst/>
          </a:prstGeom>
          <a:noFill/>
        </p:spPr>
        <p:txBody>
          <a:bodyPr wrap="square" rtlCol="0">
            <a:spAutoFit/>
          </a:bodyPr>
          <a:lstStyle/>
          <a:p>
            <a:pPr algn="ctr"/>
            <a:r>
              <a:rPr lang="es-PE" dirty="0">
                <a:solidFill>
                  <a:schemeClr val="bg1"/>
                </a:solidFill>
              </a:rPr>
              <a:t>Fabricante asiático </a:t>
            </a:r>
            <a:r>
              <a:rPr lang="es-PE" dirty="0">
                <a:solidFill>
                  <a:schemeClr val="bg1"/>
                </a:solidFill>
                <a:sym typeface="Wingdings" panose="05000000000000000000" pitchFamily="2" charset="2"/>
              </a:rPr>
              <a:t> tienda física o virtual de Saga</a:t>
            </a:r>
            <a:endParaRPr lang="es-PE" dirty="0">
              <a:solidFill>
                <a:schemeClr val="bg1"/>
              </a:solidFill>
            </a:endParaRPr>
          </a:p>
        </p:txBody>
      </p:sp>
    </p:spTree>
    <p:extLst>
      <p:ext uri="{BB962C8B-B14F-4D97-AF65-F5344CB8AC3E}">
        <p14:creationId xmlns:p14="http://schemas.microsoft.com/office/powerpoint/2010/main" val="1013978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adroTexto 6">
            <a:extLst>
              <a:ext uri="{FF2B5EF4-FFF2-40B4-BE49-F238E27FC236}">
                <a16:creationId xmlns:a16="http://schemas.microsoft.com/office/drawing/2014/main" id="{7C281302-1BEE-F82C-A2C5-884D1CB65860}"/>
              </a:ext>
            </a:extLst>
          </p:cNvPr>
          <p:cNvSpPr txBox="1"/>
          <p:nvPr/>
        </p:nvSpPr>
        <p:spPr>
          <a:xfrm>
            <a:off x="1415625" y="2225400"/>
            <a:ext cx="9834880" cy="646331"/>
          </a:xfrm>
          <a:prstGeom prst="rect">
            <a:avLst/>
          </a:prstGeom>
          <a:noFill/>
        </p:spPr>
        <p:txBody>
          <a:bodyPr wrap="square">
            <a:spAutoFit/>
          </a:bodyPr>
          <a:lstStyle/>
          <a:p>
            <a:pPr algn="ctr"/>
            <a:r>
              <a:rPr lang="es-ES" kern="0" dirty="0">
                <a:solidFill>
                  <a:schemeClr val="bg1"/>
                </a:solidFill>
                <a:latin typeface="Lato Medium" panose="020F0502020204030204" pitchFamily="34" charset="0"/>
                <a:ea typeface="Lato Medium" panose="020F0502020204030204" pitchFamily="34" charset="0"/>
                <a:cs typeface="Lato Medium" panose="020F0502020204030204" pitchFamily="34" charset="0"/>
              </a:rPr>
              <a:t>La empresa </a:t>
            </a:r>
            <a:r>
              <a:rPr lang="es-ES" b="1" kern="0" dirty="0">
                <a:solidFill>
                  <a:schemeClr val="bg1"/>
                </a:solidFill>
                <a:latin typeface="Lato Medium" panose="020F0502020204030204" pitchFamily="34" charset="0"/>
                <a:ea typeface="Lato Medium" panose="020F0502020204030204" pitchFamily="34" charset="0"/>
                <a:cs typeface="Lato Medium" panose="020F0502020204030204" pitchFamily="34" charset="0"/>
              </a:rPr>
              <a:t>utiliza intermediarios </a:t>
            </a:r>
            <a:r>
              <a:rPr lang="es-ES" kern="0" dirty="0">
                <a:solidFill>
                  <a:schemeClr val="bg1"/>
                </a:solidFill>
                <a:latin typeface="Lato Medium" panose="020F0502020204030204" pitchFamily="34" charset="0"/>
                <a:ea typeface="Lato Medium" panose="020F0502020204030204" pitchFamily="34" charset="0"/>
                <a:cs typeface="Lato Medium" panose="020F0502020204030204" pitchFamily="34" charset="0"/>
              </a:rPr>
              <a:t>como mayoristas, distribuidores, minoristas, y agentes para llegar al consumidor final. </a:t>
            </a:r>
            <a:endParaRPr lang="es-PE" dirty="0">
              <a:solidFill>
                <a:schemeClr val="bg1"/>
              </a:solidFill>
              <a:latin typeface="Lato Medium" panose="020F0502020204030204" pitchFamily="34" charset="0"/>
              <a:ea typeface="Lato Medium" panose="020F0502020204030204" pitchFamily="34" charset="0"/>
              <a:cs typeface="Lato Medium" panose="020F0502020204030204" pitchFamily="34" charset="0"/>
            </a:endParaRPr>
          </a:p>
        </p:txBody>
      </p:sp>
      <p:pic>
        <p:nvPicPr>
          <p:cNvPr id="3" name="Picture 2">
            <a:extLst>
              <a:ext uri="{FF2B5EF4-FFF2-40B4-BE49-F238E27FC236}">
                <a16:creationId xmlns:a16="http://schemas.microsoft.com/office/drawing/2014/main" id="{F48E2488-A1DD-F195-6681-32962162B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146" y="5324370"/>
            <a:ext cx="1772582" cy="106354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Galletas Casino Pack x 3">
            <a:extLst>
              <a:ext uri="{FF2B5EF4-FFF2-40B4-BE49-F238E27FC236}">
                <a16:creationId xmlns:a16="http://schemas.microsoft.com/office/drawing/2014/main" id="{99AF9095-068C-8EF7-FED3-BBC3B76709B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540"/>
          <a:stretch/>
        </p:blipFill>
        <p:spPr bwMode="auto">
          <a:xfrm>
            <a:off x="60960" y="3712177"/>
            <a:ext cx="1865489" cy="15009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OST IT 76MM X 76MM - COLORES VARIADOS">
            <a:extLst>
              <a:ext uri="{FF2B5EF4-FFF2-40B4-BE49-F238E27FC236}">
                <a16:creationId xmlns:a16="http://schemas.microsoft.com/office/drawing/2014/main" id="{F1384102-09D0-E03A-18EF-08C6D686AC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05" y="5030256"/>
            <a:ext cx="1357663" cy="13576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Café Instantáneo NESCAFÉ Tradición Frasco 50gr">
            <a:extLst>
              <a:ext uri="{FF2B5EF4-FFF2-40B4-BE49-F238E27FC236}">
                <a16:creationId xmlns:a16="http://schemas.microsoft.com/office/drawing/2014/main" id="{F686174E-BDB7-10A0-CFF5-369025F7267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5091" t="2733" r="34755" b="4761"/>
          <a:stretch/>
        </p:blipFill>
        <p:spPr bwMode="auto">
          <a:xfrm>
            <a:off x="2079862" y="3677594"/>
            <a:ext cx="959155" cy="1655146"/>
          </a:xfrm>
          <a:prstGeom prst="rect">
            <a:avLst/>
          </a:prstGeom>
          <a:noFill/>
          <a:extLst>
            <a:ext uri="{909E8E84-426E-40DD-AFC4-6F175D3DCCD1}">
              <a14:hiddenFill xmlns:a14="http://schemas.microsoft.com/office/drawing/2010/main">
                <a:solidFill>
                  <a:srgbClr val="FFFFFF"/>
                </a:solidFill>
              </a14:hiddenFill>
            </a:ext>
          </a:extLst>
        </p:spPr>
      </p:pic>
      <p:sp>
        <p:nvSpPr>
          <p:cNvPr id="9" name="Flecha: a la derecha 8">
            <a:extLst>
              <a:ext uri="{FF2B5EF4-FFF2-40B4-BE49-F238E27FC236}">
                <a16:creationId xmlns:a16="http://schemas.microsoft.com/office/drawing/2014/main" id="{772D98FD-16D6-8752-DE5F-9D49EC6F59EE}"/>
              </a:ext>
            </a:extLst>
          </p:cNvPr>
          <p:cNvSpPr/>
          <p:nvPr/>
        </p:nvSpPr>
        <p:spPr>
          <a:xfrm>
            <a:off x="3372728" y="4505167"/>
            <a:ext cx="959155" cy="52508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2050" name="Picture 2" descr="Centro de distribucion - Iconos gratis de envío y entrega">
            <a:extLst>
              <a:ext uri="{FF2B5EF4-FFF2-40B4-BE49-F238E27FC236}">
                <a16:creationId xmlns:a16="http://schemas.microsoft.com/office/drawing/2014/main" id="{5F44C05C-0AD9-19C6-F161-4DA0AEE360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341195" y="3748355"/>
            <a:ext cx="1940560" cy="220205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Mayorista | Página 6 | Locotemarket">
            <a:extLst>
              <a:ext uri="{FF2B5EF4-FFF2-40B4-BE49-F238E27FC236}">
                <a16:creationId xmlns:a16="http://schemas.microsoft.com/office/drawing/2014/main" id="{125EBEFE-9401-C07E-EC11-6BEC2B6832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40062" y="3484260"/>
            <a:ext cx="2404428" cy="131576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Tienes una bodega? Cómo mejorar las ventas de tu emprendimiento">
            <a:extLst>
              <a:ext uri="{FF2B5EF4-FFF2-40B4-BE49-F238E27FC236}">
                <a16:creationId xmlns:a16="http://schemas.microsoft.com/office/drawing/2014/main" id="{BEE9E861-D5F2-5676-3DC5-55B46450A75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92782" y="3487882"/>
            <a:ext cx="1966922" cy="131214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anking Merco 2023: Descubre cuál es el supermercado con mejor reputación  en Perú">
            <a:extLst>
              <a:ext uri="{FF2B5EF4-FFF2-40B4-BE49-F238E27FC236}">
                <a16:creationId xmlns:a16="http://schemas.microsoft.com/office/drawing/2014/main" id="{1511D801-8983-2E00-5B6E-E7876A83C4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40062" y="5030256"/>
            <a:ext cx="2651760" cy="1491615"/>
          </a:xfrm>
          <a:prstGeom prst="rect">
            <a:avLst/>
          </a:prstGeom>
          <a:noFill/>
          <a:extLst>
            <a:ext uri="{909E8E84-426E-40DD-AFC4-6F175D3DCCD1}">
              <a14:hiddenFill xmlns:a14="http://schemas.microsoft.com/office/drawing/2010/main">
                <a:solidFill>
                  <a:srgbClr val="FFFFFF"/>
                </a:solidFill>
              </a14:hiddenFill>
            </a:ext>
          </a:extLst>
        </p:spPr>
      </p:pic>
      <p:sp>
        <p:nvSpPr>
          <p:cNvPr id="10" name="Flecha: a la izquierda y arriba 9">
            <a:extLst>
              <a:ext uri="{FF2B5EF4-FFF2-40B4-BE49-F238E27FC236}">
                <a16:creationId xmlns:a16="http://schemas.microsoft.com/office/drawing/2014/main" id="{23D0B85C-710F-4B33-AB3B-88E583F3E0BC}"/>
              </a:ext>
            </a:extLst>
          </p:cNvPr>
          <p:cNvSpPr/>
          <p:nvPr/>
        </p:nvSpPr>
        <p:spPr>
          <a:xfrm rot="7937782">
            <a:off x="6424400" y="4540278"/>
            <a:ext cx="955040" cy="873760"/>
          </a:xfrm>
          <a:prstGeom prst="lef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Flecha: a la derecha 10">
            <a:extLst>
              <a:ext uri="{FF2B5EF4-FFF2-40B4-BE49-F238E27FC236}">
                <a16:creationId xmlns:a16="http://schemas.microsoft.com/office/drawing/2014/main" id="{9EBB9010-5ABB-525C-6E63-7A41E806F5FD}"/>
              </a:ext>
            </a:extLst>
          </p:cNvPr>
          <p:cNvSpPr/>
          <p:nvPr/>
        </p:nvSpPr>
        <p:spPr>
          <a:xfrm>
            <a:off x="9462645" y="3980079"/>
            <a:ext cx="809115" cy="4293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2" name="Título 7">
            <a:extLst>
              <a:ext uri="{FF2B5EF4-FFF2-40B4-BE49-F238E27FC236}">
                <a16:creationId xmlns:a16="http://schemas.microsoft.com/office/drawing/2014/main" id="{F0C1C18C-C638-3AB0-B926-0AA0F0AF4ED0}"/>
              </a:ext>
            </a:extLst>
          </p:cNvPr>
          <p:cNvSpPr txBox="1">
            <a:spLocks/>
          </p:cNvSpPr>
          <p:nvPr/>
        </p:nvSpPr>
        <p:spPr>
          <a:xfrm>
            <a:off x="594360" y="586843"/>
            <a:ext cx="11739880" cy="1107240"/>
          </a:xfrm>
          <a:prstGeom prst="rect">
            <a:avLst/>
          </a:prstGeom>
        </p:spPr>
        <p:txBody>
          <a:bodyPr vert="horz" lIns="0" tIns="0" rIns="0" bIns="0" rtlCol="0" anchor="b" anchorCtr="0">
            <a:normAutofit lnSpcReduction="10000"/>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b="1" i="0" kern="1200" spc="100" baseline="0" dirty="0">
                <a:solidFill>
                  <a:schemeClr val="bg1"/>
                </a:solidFill>
                <a:latin typeface="+mj-lt"/>
                <a:ea typeface="+mj-ea"/>
                <a:cs typeface="+mj-cs"/>
              </a:rPr>
              <a:t>Tipos de canales de distribución </a:t>
            </a:r>
          </a:p>
          <a:p>
            <a:pPr algn="l">
              <a:lnSpc>
                <a:spcPct val="80000"/>
              </a:lnSpc>
              <a:spcAft>
                <a:spcPts val="600"/>
              </a:spcAft>
            </a:pPr>
            <a:r>
              <a:rPr lang="es-ES" altLang="es-PE" sz="4400" b="1" i="0" kern="1200" spc="100" baseline="0" dirty="0">
                <a:solidFill>
                  <a:schemeClr val="bg1"/>
                </a:solidFill>
                <a:latin typeface="+mj-lt"/>
                <a:ea typeface="+mj-ea"/>
                <a:cs typeface="+mj-cs"/>
              </a:rPr>
              <a:t>CANAL </a:t>
            </a:r>
            <a:r>
              <a:rPr lang="es-ES" altLang="es-PE" sz="4400" spc="100" dirty="0">
                <a:solidFill>
                  <a:srgbClr val="FF0000"/>
                </a:solidFill>
              </a:rPr>
              <a:t>IN</a:t>
            </a:r>
            <a:r>
              <a:rPr lang="es-ES" altLang="es-PE" sz="4400" b="1" i="0" kern="1200" spc="100" baseline="0" dirty="0">
                <a:solidFill>
                  <a:schemeClr val="bg1"/>
                </a:solidFill>
                <a:latin typeface="+mj-lt"/>
                <a:ea typeface="+mj-ea"/>
                <a:cs typeface="+mj-cs"/>
              </a:rPr>
              <a:t>DIRECTO</a:t>
            </a:r>
          </a:p>
        </p:txBody>
      </p:sp>
    </p:spTree>
    <p:extLst>
      <p:ext uri="{BB962C8B-B14F-4D97-AF65-F5344CB8AC3E}">
        <p14:creationId xmlns:p14="http://schemas.microsoft.com/office/powerpoint/2010/main" val="20262393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ítulo 7">
            <a:extLst>
              <a:ext uri="{FF2B5EF4-FFF2-40B4-BE49-F238E27FC236}">
                <a16:creationId xmlns:a16="http://schemas.microsoft.com/office/drawing/2014/main" id="{F0C1C18C-C638-3AB0-B926-0AA0F0AF4ED0}"/>
              </a:ext>
            </a:extLst>
          </p:cNvPr>
          <p:cNvSpPr txBox="1">
            <a:spLocks/>
          </p:cNvSpPr>
          <p:nvPr/>
        </p:nvSpPr>
        <p:spPr>
          <a:xfrm>
            <a:off x="594359" y="724586"/>
            <a:ext cx="11739880" cy="646332"/>
          </a:xfrm>
          <a:prstGeom prst="rect">
            <a:avLst/>
          </a:prstGeom>
        </p:spPr>
        <p:txBody>
          <a:bodyPr vert="horz" lIns="0" tIns="0" rIns="0" bIns="0" rtlCol="0" anchor="b" anchorCtr="0">
            <a:normAutofit/>
          </a:bodyPr>
          <a:lstStyle>
            <a:lvl1pPr algn="r" defTabSz="914400" rtl="0" eaLnBrk="1" latinLnBrk="0" hangingPunct="1">
              <a:spcBef>
                <a:spcPct val="0"/>
              </a:spcBef>
              <a:buNone/>
              <a:defRPr sz="2800" b="1" kern="1200">
                <a:solidFill>
                  <a:schemeClr val="tx2"/>
                </a:solidFill>
                <a:latin typeface="+mj-lt"/>
                <a:ea typeface="+mj-ea"/>
                <a:cs typeface="+mj-cs"/>
              </a:defRPr>
            </a:lvl1pPr>
          </a:lstStyle>
          <a:p>
            <a:pPr algn="l">
              <a:lnSpc>
                <a:spcPct val="80000"/>
              </a:lnSpc>
              <a:spcAft>
                <a:spcPts val="600"/>
              </a:spcAft>
            </a:pPr>
            <a:r>
              <a:rPr lang="es-ES" altLang="es-PE" sz="4400" spc="100" dirty="0">
                <a:solidFill>
                  <a:schemeClr val="bg1"/>
                </a:solidFill>
              </a:rPr>
              <a:t>Consideraciones - </a:t>
            </a:r>
            <a:r>
              <a:rPr lang="es-ES" altLang="es-PE" sz="4400" b="1" i="0" kern="1200" spc="100" baseline="0" dirty="0">
                <a:solidFill>
                  <a:schemeClr val="bg1"/>
                </a:solidFill>
                <a:latin typeface="+mj-lt"/>
                <a:ea typeface="+mj-ea"/>
                <a:cs typeface="+mj-cs"/>
              </a:rPr>
              <a:t>CANAL </a:t>
            </a:r>
            <a:r>
              <a:rPr lang="es-ES" altLang="es-PE" sz="4400" spc="100" dirty="0">
                <a:solidFill>
                  <a:srgbClr val="FF0000"/>
                </a:solidFill>
              </a:rPr>
              <a:t>IN</a:t>
            </a:r>
            <a:r>
              <a:rPr lang="es-ES" altLang="es-PE" sz="4400" b="1" i="0" kern="1200" spc="100" baseline="0" dirty="0">
                <a:solidFill>
                  <a:schemeClr val="bg1"/>
                </a:solidFill>
                <a:latin typeface="+mj-lt"/>
                <a:ea typeface="+mj-ea"/>
                <a:cs typeface="+mj-cs"/>
              </a:rPr>
              <a:t>DIRECTO</a:t>
            </a:r>
          </a:p>
        </p:txBody>
      </p:sp>
      <p:graphicFrame>
        <p:nvGraphicFramePr>
          <p:cNvPr id="2" name="CuadroTexto 4">
            <a:extLst>
              <a:ext uri="{FF2B5EF4-FFF2-40B4-BE49-F238E27FC236}">
                <a16:creationId xmlns:a16="http://schemas.microsoft.com/office/drawing/2014/main" id="{75670D32-F17C-21B6-0B3F-69B428440FD4}"/>
              </a:ext>
            </a:extLst>
          </p:cNvPr>
          <p:cNvGraphicFramePr/>
          <p:nvPr>
            <p:extLst>
              <p:ext uri="{D42A27DB-BD31-4B8C-83A1-F6EECF244321}">
                <p14:modId xmlns:p14="http://schemas.microsoft.com/office/powerpoint/2010/main" val="2222082941"/>
              </p:ext>
            </p:extLst>
          </p:nvPr>
        </p:nvGraphicFramePr>
        <p:xfrm>
          <a:off x="594359" y="2281918"/>
          <a:ext cx="10591801" cy="37085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CuadroTexto 12">
            <a:extLst>
              <a:ext uri="{FF2B5EF4-FFF2-40B4-BE49-F238E27FC236}">
                <a16:creationId xmlns:a16="http://schemas.microsoft.com/office/drawing/2014/main" id="{313A39BD-FB70-7A16-A290-DFCE897B0800}"/>
              </a:ext>
            </a:extLst>
          </p:cNvPr>
          <p:cNvSpPr txBox="1"/>
          <p:nvPr/>
        </p:nvSpPr>
        <p:spPr>
          <a:xfrm>
            <a:off x="604155" y="6103542"/>
            <a:ext cx="10591800" cy="64633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a:spAutoFit/>
          </a:bodyPr>
          <a:lstStyle/>
          <a:p>
            <a:pPr algn="ctr"/>
            <a:r>
              <a:rPr lang="es-PE"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Para productos de alta rotación y bajo valor, los canales indirectos suelen ser más eficientes. </a:t>
            </a:r>
          </a:p>
          <a:p>
            <a:pPr algn="ctr"/>
            <a:r>
              <a:rPr lang="es-PE" sz="1800" kern="0" dirty="0">
                <a:solidFill>
                  <a:schemeClr val="bg1"/>
                </a:solidFill>
                <a:effectLst/>
                <a:latin typeface="Lato Medium" panose="020F0502020204030203" pitchFamily="34" charset="0"/>
                <a:ea typeface="Lato Medium" panose="020F0502020204030203" pitchFamily="34" charset="0"/>
                <a:cs typeface="Lato Medium" panose="020F0502020204030203" pitchFamily="34" charset="0"/>
              </a:rPr>
              <a:t>Para productos de alto valor o especializados, los canales directos pueden ser más adecuados.</a:t>
            </a:r>
            <a:endParaRPr lang="es-PE" dirty="0">
              <a:solidFill>
                <a:schemeClr val="bg1"/>
              </a:solidFill>
              <a:latin typeface="Lato Medium" panose="020F0502020204030203" pitchFamily="34" charset="0"/>
              <a:ea typeface="Lato Medium" panose="020F0502020204030203" pitchFamily="34" charset="0"/>
              <a:cs typeface="Lato Medium" panose="020F0502020204030203" pitchFamily="34" charset="0"/>
            </a:endParaRPr>
          </a:p>
        </p:txBody>
      </p:sp>
    </p:spTree>
    <p:extLst>
      <p:ext uri="{BB962C8B-B14F-4D97-AF65-F5344CB8AC3E}">
        <p14:creationId xmlns:p14="http://schemas.microsoft.com/office/powerpoint/2010/main" val="2284502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08651223-982D-714D-EE35-3B943C4867A3}"/>
              </a:ext>
            </a:extLst>
          </p:cNvPr>
          <p:cNvSpPr>
            <a:spLocks noGrp="1"/>
          </p:cNvSpPr>
          <p:nvPr>
            <p:ph type="ctrTitle"/>
          </p:nvPr>
        </p:nvSpPr>
        <p:spPr>
          <a:xfrm>
            <a:off x="6299835" y="430529"/>
            <a:ext cx="5486400" cy="3291840"/>
          </a:xfrm>
        </p:spPr>
        <p:txBody>
          <a:bodyPr anchor="b">
            <a:normAutofit/>
          </a:bodyPr>
          <a:lstStyle/>
          <a:p>
            <a:r>
              <a:rPr lang="es-PE" dirty="0"/>
              <a:t>2. Canales de Venta</a:t>
            </a:r>
          </a:p>
        </p:txBody>
      </p:sp>
      <p:pic>
        <p:nvPicPr>
          <p:cNvPr id="19460" name="Picture 4" descr="5 retos que enfrentarán las marcas en el canal tradicional en el 2022 -  Frogtek Analytics">
            <a:extLst>
              <a:ext uri="{FF2B5EF4-FFF2-40B4-BE49-F238E27FC236}">
                <a16:creationId xmlns:a16="http://schemas.microsoft.com/office/drawing/2014/main" id="{ABA7B611-4838-514C-BE92-88A45570D95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11519"/>
            <a:ext cx="5791200" cy="5834962"/>
          </a:xfrm>
          <a:prstGeom prst="rect">
            <a:avLst/>
          </a:prstGeom>
          <a:solidFill>
            <a:srgbClr val="FFFFFF"/>
          </a:solidFill>
        </p:spPr>
      </p:pic>
    </p:spTree>
    <p:extLst>
      <p:ext uri="{BB962C8B-B14F-4D97-AF65-F5344CB8AC3E}">
        <p14:creationId xmlns:p14="http://schemas.microsoft.com/office/powerpoint/2010/main" val="2621404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upo 18">
            <a:extLst>
              <a:ext uri="{FF2B5EF4-FFF2-40B4-BE49-F238E27FC236}">
                <a16:creationId xmlns:a16="http://schemas.microsoft.com/office/drawing/2014/main" id="{C78CEA4F-D72A-C069-6A51-328B103CA0CA}"/>
              </a:ext>
              <a:ext uri="{C183D7F6-B498-43B3-948B-1728B52AA6E4}">
                <adec:decorative xmlns:adec="http://schemas.microsoft.com/office/drawing/2017/decorative" val="1"/>
              </a:ext>
            </a:extLst>
          </p:cNvPr>
          <p:cNvGrpSpPr>
            <a:grpSpLocks/>
          </p:cNvGrpSpPr>
          <p:nvPr/>
        </p:nvGrpSpPr>
        <p:grpSpPr bwMode="auto">
          <a:xfrm rot="16200000" flipV="1">
            <a:off x="0" y="3900132"/>
            <a:ext cx="2959226" cy="2959226"/>
            <a:chOff x="0" y="12289"/>
            <a:chExt cx="3550" cy="3551"/>
          </a:xfrm>
        </p:grpSpPr>
        <p:sp>
          <p:nvSpPr>
            <p:cNvPr id="20" name="Forma libre 19">
              <a:extLst>
                <a:ext uri="{FF2B5EF4-FFF2-40B4-BE49-F238E27FC236}">
                  <a16:creationId xmlns:a16="http://schemas.microsoft.com/office/drawing/2014/main" id="{7E473402-19FD-A5B0-5CB6-E5F3926D3828}"/>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1" name="Forma libre 20">
              <a:extLst>
                <a:ext uri="{FF2B5EF4-FFF2-40B4-BE49-F238E27FC236}">
                  <a16:creationId xmlns:a16="http://schemas.microsoft.com/office/drawing/2014/main" id="{879D1CAD-2EA2-9376-7B64-0C3AC590F651}"/>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sp>
          <p:nvSpPr>
            <p:cNvPr id="22" name="Forma libre 21">
              <a:extLst>
                <a:ext uri="{FF2B5EF4-FFF2-40B4-BE49-F238E27FC236}">
                  <a16:creationId xmlns:a16="http://schemas.microsoft.com/office/drawing/2014/main" id="{B16F8906-918C-BE0B-A4AB-6A1D48150AC7}"/>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es-ES"/>
              </a:defPPr>
            </a:lstStyle>
            <a:p>
              <a:pPr rtl="0"/>
              <a:endParaRPr lang="es-ES" dirty="0"/>
            </a:p>
          </p:txBody>
        </p:sp>
      </p:grpSp>
      <p:sp>
        <p:nvSpPr>
          <p:cNvPr id="29" name="Título 7">
            <a:extLst>
              <a:ext uri="{FF2B5EF4-FFF2-40B4-BE49-F238E27FC236}">
                <a16:creationId xmlns:a16="http://schemas.microsoft.com/office/drawing/2014/main" id="{993B3C20-7F3F-EA29-EECE-11601F442656}"/>
              </a:ext>
            </a:extLst>
          </p:cNvPr>
          <p:cNvSpPr txBox="1">
            <a:spLocks/>
          </p:cNvSpPr>
          <p:nvPr/>
        </p:nvSpPr>
        <p:spPr>
          <a:xfrm>
            <a:off x="595013" y="1016449"/>
            <a:ext cx="10668732" cy="492444"/>
          </a:xfrm>
          <a:prstGeom prst="rect">
            <a:avLst/>
          </a:prstGeom>
        </p:spPr>
        <p:txBody>
          <a:bodyPr lIns="91440" tIns="45720" rIns="91440" bIns="45720" anchor="t"/>
          <a:lstStyle>
            <a:lvl1pPr algn="r" defTabSz="914400" rtl="0" eaLnBrk="1" latinLnBrk="0" hangingPunct="1">
              <a:spcBef>
                <a:spcPct val="0"/>
              </a:spcBef>
              <a:buNone/>
              <a:defRPr sz="2800" b="1" kern="1200">
                <a:solidFill>
                  <a:schemeClr val="tx2"/>
                </a:solidFill>
                <a:latin typeface="+mj-lt"/>
                <a:ea typeface="+mj-ea"/>
                <a:cs typeface="+mj-cs"/>
              </a:defRPr>
            </a:lvl1pPr>
          </a:lstStyle>
          <a:p>
            <a:pPr algn="ctr">
              <a:spcBef>
                <a:spcPts val="0"/>
              </a:spcBef>
            </a:pPr>
            <a:r>
              <a:rPr lang="es-ES" altLang="es-PE" sz="3600" dirty="0">
                <a:solidFill>
                  <a:schemeClr val="bg1"/>
                </a:solidFill>
                <a:latin typeface="Formular Medium"/>
                <a:ea typeface="Alfa Slab One"/>
                <a:cs typeface="Alfa Slab One"/>
              </a:rPr>
              <a:t>¿Qué es un Punto de Venta?</a:t>
            </a:r>
          </a:p>
        </p:txBody>
      </p:sp>
      <p:sp>
        <p:nvSpPr>
          <p:cNvPr id="3" name="CuadroTexto 2">
            <a:extLst>
              <a:ext uri="{FF2B5EF4-FFF2-40B4-BE49-F238E27FC236}">
                <a16:creationId xmlns:a16="http://schemas.microsoft.com/office/drawing/2014/main" id="{49EBC62E-98FC-7053-DA17-317478957B1B}"/>
              </a:ext>
            </a:extLst>
          </p:cNvPr>
          <p:cNvSpPr txBox="1"/>
          <p:nvPr/>
        </p:nvSpPr>
        <p:spPr>
          <a:xfrm>
            <a:off x="5929379" y="2967335"/>
            <a:ext cx="5494606" cy="923330"/>
          </a:xfrm>
          <a:prstGeom prst="rect">
            <a:avLst/>
          </a:prstGeom>
          <a:noFill/>
        </p:spPr>
        <p:txBody>
          <a:bodyPr wrap="square">
            <a:spAutoFit/>
          </a:bodyPr>
          <a:lstStyle/>
          <a:p>
            <a:pPr algn="ctr"/>
            <a:r>
              <a:rPr lang="es-MX" b="0" i="0" dirty="0">
                <a:solidFill>
                  <a:schemeClr val="bg1"/>
                </a:solidFill>
                <a:effectLst/>
                <a:highlight>
                  <a:srgbClr val="FFFFFF"/>
                </a:highlight>
                <a:latin typeface="-apple-system"/>
              </a:rPr>
              <a:t>E</a:t>
            </a:r>
            <a:r>
              <a:rPr lang="es-MX" b="0" i="0" dirty="0">
                <a:solidFill>
                  <a:srgbClr val="212529"/>
                </a:solidFill>
                <a:effectLst/>
                <a:highlight>
                  <a:srgbClr val="FFFFFF"/>
                </a:highlight>
                <a:latin typeface="system-ui"/>
              </a:rPr>
              <a:t>s el lugar físico (tienda), o virtual (portal web), en el que una empresa tiene un contacto con un posible consumidor. </a:t>
            </a:r>
            <a:endParaRPr lang="es-PE" dirty="0">
              <a:solidFill>
                <a:schemeClr val="bg1"/>
              </a:solidFill>
            </a:endParaRPr>
          </a:p>
        </p:txBody>
      </p:sp>
      <p:pic>
        <p:nvPicPr>
          <p:cNvPr id="5122" name="Picture 2" descr="Indecopi fiscaliza a Plaza Vea por “error” en la venta de productos con  grandes descuentos">
            <a:extLst>
              <a:ext uri="{FF2B5EF4-FFF2-40B4-BE49-F238E27FC236}">
                <a16:creationId xmlns:a16="http://schemas.microsoft.com/office/drawing/2014/main" id="{0D96F9F8-CBDA-24A1-32FA-EBDBF7048A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354" y="1981825"/>
            <a:ext cx="3550328" cy="2368443"/>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omputadora: Más de 8,786,537 ilustraciones y dibujos de stock con licencia  libres de regalías | Shutterstock">
            <a:extLst>
              <a:ext uri="{FF2B5EF4-FFF2-40B4-BE49-F238E27FC236}">
                <a16:creationId xmlns:a16="http://schemas.microsoft.com/office/drawing/2014/main" id="{54ED4758-AB4D-EAE8-4E28-64B0FAD4FB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687" t="6561" r="7772" b="7875"/>
          <a:stretch/>
        </p:blipFill>
        <p:spPr bwMode="auto">
          <a:xfrm>
            <a:off x="2298983" y="4145523"/>
            <a:ext cx="3369550" cy="2445101"/>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7025890-242E-E147-CDED-CBC052F1AA09}"/>
              </a:ext>
            </a:extLst>
          </p:cNvPr>
          <p:cNvPicPr>
            <a:picLocks noChangeAspect="1"/>
          </p:cNvPicPr>
          <p:nvPr/>
        </p:nvPicPr>
        <p:blipFill>
          <a:blip r:embed="rId5"/>
          <a:stretch>
            <a:fillRect/>
          </a:stretch>
        </p:blipFill>
        <p:spPr>
          <a:xfrm>
            <a:off x="2646342" y="4453500"/>
            <a:ext cx="2558680" cy="1276499"/>
          </a:xfrm>
          <a:prstGeom prst="rect">
            <a:avLst/>
          </a:prstGeom>
        </p:spPr>
      </p:pic>
      <p:pic>
        <p:nvPicPr>
          <p:cNvPr id="1026" name="Picture 2" descr="Revista Peru Defensa &amp; Seguridad - PERU DEFENSA &amp; SEGURIDAD PUNTOS DE VENTA  - LIMA METROPOLITANA LA MOLINA: - Avenida Raúl Ferrero cruce con Calle  Retama (al costado del Wong) - Avenida">
            <a:extLst>
              <a:ext uri="{FF2B5EF4-FFF2-40B4-BE49-F238E27FC236}">
                <a16:creationId xmlns:a16="http://schemas.microsoft.com/office/drawing/2014/main" id="{E377F4FB-8CBA-1F1D-1025-8F0D47F501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496535"/>
            <a:ext cx="2619375" cy="174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671391"/>
      </p:ext>
    </p:extLst>
  </p:cSld>
  <p:clrMapOvr>
    <a:masterClrMapping/>
  </p:clrMapOvr>
</p:sld>
</file>

<file path=ppt/theme/theme1.xml><?xml version="1.0" encoding="utf-8"?>
<a:theme xmlns:a="http://schemas.openxmlformats.org/drawingml/2006/main" name="Personalizar">
  <a:themeElements>
    <a:clrScheme name="Swiss">
      <a:dk1>
        <a:srgbClr val="000000"/>
      </a:dk1>
      <a:lt1>
        <a:srgbClr val="FFFFFF"/>
      </a:lt1>
      <a:dk2>
        <a:srgbClr val="E4E4E4"/>
      </a:dk2>
      <a:lt2>
        <a:srgbClr val="7CA655"/>
      </a:lt2>
      <a:accent1>
        <a:srgbClr val="A9D4DB"/>
      </a:accent1>
      <a:accent2>
        <a:srgbClr val="FBE284"/>
      </a:accent2>
      <a:accent3>
        <a:srgbClr val="4495A2"/>
      </a:accent3>
      <a:accent4>
        <a:srgbClr val="AA5881"/>
      </a:accent4>
      <a:accent5>
        <a:srgbClr val="E06742"/>
      </a:accent5>
      <a:accent6>
        <a:srgbClr val="F9D448"/>
      </a:accent6>
      <a:hlink>
        <a:srgbClr val="4495A2"/>
      </a:hlink>
      <a:folHlink>
        <a:srgbClr val="AA5881"/>
      </a:folHlink>
    </a:clrScheme>
    <a:fontScheme name="Custom 175">
      <a:majorFont>
        <a:latin typeface="Franklin Gothic Demi"/>
        <a:ea typeface=""/>
        <a:cs typeface=""/>
      </a:majorFont>
      <a:minorFont>
        <a:latin typeface="Franklin Gothic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72332797_TF78853419_Win32" id="{89881BBC-4720-4DBD-B653-230ED84EDDDD}" vid="{D5D0700E-9D65-401B-B37B-B3D39C01EE22}"/>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2DB9E12-8AC3-4138-BF4D-720A5525AB1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F4B194E-8B30-4377-8C59-ECFB902D2A26}">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C21FFAC0-05A2-416A-B06C-C248395482CF}">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{9D9AA021-1D19-4478-86C4-8CE01BAE0AA7}tf78853419_win32</Template>
  <TotalTime>4934</TotalTime>
  <Words>1462</Words>
  <Application>Microsoft Office PowerPoint</Application>
  <PresentationFormat>Panorámica</PresentationFormat>
  <Paragraphs>160</Paragraphs>
  <Slides>26</Slides>
  <Notes>21</Notes>
  <HiddenSlides>0</HiddenSlides>
  <MMClips>0</MMClips>
  <ScaleCrop>false</ScaleCrop>
  <HeadingPairs>
    <vt:vector size="6" baseType="variant">
      <vt:variant>
        <vt:lpstr>Fuentes usadas</vt:lpstr>
      </vt:variant>
      <vt:variant>
        <vt:i4>14</vt:i4>
      </vt:variant>
      <vt:variant>
        <vt:lpstr>Tema</vt:lpstr>
      </vt:variant>
      <vt:variant>
        <vt:i4>1</vt:i4>
      </vt:variant>
      <vt:variant>
        <vt:lpstr>Títulos de diapositiva</vt:lpstr>
      </vt:variant>
      <vt:variant>
        <vt:i4>26</vt:i4>
      </vt:variant>
    </vt:vector>
  </HeadingPairs>
  <TitlesOfParts>
    <vt:vector size="41" baseType="lpstr">
      <vt:lpstr>-apple-system</vt:lpstr>
      <vt:lpstr>Aptos</vt:lpstr>
      <vt:lpstr>Aptos Narrow</vt:lpstr>
      <vt:lpstr>Arial</vt:lpstr>
      <vt:lpstr>Calibri</vt:lpstr>
      <vt:lpstr>Courier New</vt:lpstr>
      <vt:lpstr>Formular Medium</vt:lpstr>
      <vt:lpstr>Franklin Gothic Book</vt:lpstr>
      <vt:lpstr>Franklin Gothic Demi</vt:lpstr>
      <vt:lpstr>Lato Medium</vt:lpstr>
      <vt:lpstr>Symbol</vt:lpstr>
      <vt:lpstr>system-ui</vt:lpstr>
      <vt:lpstr>Times New Roman</vt:lpstr>
      <vt:lpstr>Wingdings</vt:lpstr>
      <vt:lpstr>Personalizar</vt:lpstr>
      <vt:lpstr>Gestión de Canales de Distribución y Trade Marketing</vt:lpstr>
      <vt:lpstr>Contenido</vt:lpstr>
      <vt:lpstr>1. Canales de distribución</vt:lpstr>
      <vt:lpstr>Presentación de PowerPoint</vt:lpstr>
      <vt:lpstr>Presentación de PowerPoint</vt:lpstr>
      <vt:lpstr>Presentación de PowerPoint</vt:lpstr>
      <vt:lpstr>Presentación de PowerPoint</vt:lpstr>
      <vt:lpstr>2. Canales de Venta</vt:lpstr>
      <vt:lpstr>Presentación de PowerPoint</vt:lpstr>
      <vt:lpstr>Presentación de PowerPoint</vt:lpstr>
      <vt:lpstr>Presentación de PowerPoint</vt:lpstr>
      <vt:lpstr>Presentación de PowerPoint</vt:lpstr>
      <vt:lpstr>Presentación de PowerPoint</vt:lpstr>
      <vt:lpstr>2. Trade Marketing</vt:lpstr>
      <vt:lpstr>Presentación de PowerPoint</vt:lpstr>
      <vt:lpstr>Presentación de PowerPoint</vt:lpstr>
      <vt:lpstr>Presentación de PowerPoint</vt:lpstr>
      <vt:lpstr>Presentación de PowerPoint</vt:lpstr>
      <vt:lpstr>Presentación de PowerPoint</vt:lpstr>
      <vt:lpstr>Presentación de PowerPoint</vt:lpstr>
      <vt:lpstr>4. Decisiones de gestión del canal </vt:lpstr>
      <vt:lpstr>Presentación de PowerPoint</vt:lpstr>
      <vt:lpstr>Presentación de PowerPoint</vt:lpstr>
      <vt:lpstr>Presentación de PowerPoint</vt:lpstr>
      <vt:lpstr>Presentación de PowerPoint</vt:lpstr>
      <vt:lpstr>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básica</dc:title>
  <dc:creator>Oscar Yangali</dc:creator>
  <cp:lastModifiedBy>Marjorie Nakama</cp:lastModifiedBy>
  <cp:revision>52</cp:revision>
  <dcterms:created xsi:type="dcterms:W3CDTF">2024-05-16T21:32:57Z</dcterms:created>
  <dcterms:modified xsi:type="dcterms:W3CDTF">2024-10-01T23:45:09Z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